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520"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519" r:id="rId154"/>
    <p:sldId id="407" r:id="rId155"/>
    <p:sldId id="408" r:id="rId156"/>
    <p:sldId id="51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214737686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2147376860" r:id="rId212"/>
    <p:sldId id="21473768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Lst>
  <p:sldSz cx="9144000" cy="5143500" type="screen16x9"/>
  <p:notesSz cx="6858000" cy="9144000"/>
  <p:embeddedFontLst>
    <p:embeddedFont>
      <p:font typeface="Calibri" panose="020F0502020204030204" pitchFamily="34" charset="0"/>
      <p:regular r:id="rId271"/>
      <p:bold r:id="rId272"/>
      <p:italic r:id="rId273"/>
      <p:boldItalic r:id="rId274"/>
    </p:embeddedFont>
    <p:embeddedFont>
      <p:font typeface="Inter" panose="020B0604020202020204" charset="0"/>
      <p:regular r:id="rId275"/>
      <p:bold r:id="rId276"/>
    </p:embeddedFont>
    <p:embeddedFont>
      <p:font typeface="Merriweather" panose="00000500000000000000" pitchFamily="2" charset="0"/>
      <p:regular r:id="rId277"/>
      <p:bold r:id="rId278"/>
      <p:italic r:id="rId279"/>
      <p:boldItalic r:id="rId280"/>
    </p:embeddedFont>
    <p:embeddedFont>
      <p:font typeface="Montserrat" panose="00000500000000000000" pitchFamily="2" charset="0"/>
      <p:regular r:id="rId281"/>
      <p:bold r:id="rId282"/>
      <p:italic r:id="rId283"/>
      <p:boldItalic r:id="rId284"/>
    </p:embeddedFont>
    <p:embeddedFont>
      <p:font typeface="Montserrat Medium" panose="00000600000000000000" pitchFamily="2" charset="0"/>
      <p:regular r:id="rId285"/>
      <p:bold r:id="rId286"/>
      <p:italic r:id="rId287"/>
      <p:boldItalic r:id="rId288"/>
    </p:embeddedFont>
    <p:embeddedFont>
      <p:font typeface="Trebuchet MS" panose="020B0603020202020204" pitchFamily="34" charset="0"/>
      <p:regular r:id="rId289"/>
      <p:bold r:id="rId290"/>
      <p:italic r:id="rId291"/>
      <p:boldItalic r:id="rId2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3"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12" autoAdjust="0"/>
  </p:normalViewPr>
  <p:slideViewPr>
    <p:cSldViewPr snapToGrid="0">
      <p:cViewPr varScale="1">
        <p:scale>
          <a:sx n="124" d="100"/>
          <a:sy n="124" d="100"/>
        </p:scale>
        <p:origin x="122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9.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20.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291" Type="http://schemas.openxmlformats.org/officeDocument/2006/relationships/font" Target="fonts/font21.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11.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font" Target="fonts/font1.fntdata"/><Relationship Id="rId292" Type="http://schemas.openxmlformats.org/officeDocument/2006/relationships/font" Target="fonts/font2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12.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font" Target="fonts/font2.fntdata"/><Relationship Id="rId293" Type="http://customschemas.google.com/relationships/presentationmetadata" Target="meta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13.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3.fntdata"/><Relationship Id="rId294"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4.fntdata"/><Relationship Id="rId29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5.fntdata"/><Relationship Id="rId296"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6.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6.fntdata"/><Relationship Id="rId297"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7.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7.fntdata"/><Relationship Id="rId298"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8.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9.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paloaltonetworks.com/documentation/glossary/what-is-a-port-sca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3 - Intro to DevSecOps, Introduction to TDD (Automated Testing Concepts, Tools, and FWs)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Shifting left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Static + Dynamic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Container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quality - code coverage, cyclomatic complexity, unit tests passing, etc.</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The 3 Laws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coverage</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Technical debt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Motivation for automated testing</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Days 4,5 - GitHub (Version Control, Branching, 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Version control</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Branching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Pull requests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Something the user knows + has</a:t>
            </a:r>
            <a:endParaRPr/>
          </a:p>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Fingerprint can include things like combo of OS + geolocation + language (gathered via JavaScript)</a:t>
            </a:r>
            <a:endParaRPr/>
          </a:p>
        </p:txBody>
      </p:sp>
      <p:sp>
        <p:nvSpPr>
          <p:cNvPr id="1007" name="Google Shape;1007;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79094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ef7a342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fef7a3421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fef7a342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gfef7a3421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3:notes"/>
          <p:cNvSpPr>
            <a:spLocks noGrp="1" noRot="1" noChangeAspect="1"/>
          </p:cNvSpPr>
          <p:nvPr>
            <p:ph type="sldImg" idx="2"/>
          </p:nvPr>
        </p:nvSpPr>
        <p:spPr>
          <a:xfrm>
            <a:off x="-168275" y="617538"/>
            <a:ext cx="7116763" cy="4003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solidFill>
                <a:srgbClr val="6E6F73"/>
              </a:solidFill>
              <a:latin typeface="Arial"/>
              <a:ea typeface="Arial"/>
              <a:cs typeface="Arial"/>
              <a:sym typeface="Arial"/>
            </a:endParaRPr>
          </a:p>
        </p:txBody>
      </p:sp>
      <p:sp>
        <p:nvSpPr>
          <p:cNvPr id="1055" name="Google Shape;1055;p10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04: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4" name="Google Shape;1124;p104: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105: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8" name="Google Shape;1148;p105: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06: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9" name="Google Shape;1179;p106: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5" name="Google Shape;1215;p1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May need a less-advanced reference architecture.</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14" name="Google Shape;1314;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28" name="Google Shape;132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https://www.whitesourcesoftware.com/most-secure-programming-languages/</a:t>
            </a:r>
            <a:endParaRPr/>
          </a:p>
        </p:txBody>
      </p:sp>
      <p:sp>
        <p:nvSpPr>
          <p:cNvPr id="1343" name="Google Shape;1343;p1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51" name="Google Shape;1351;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65" name="Google Shape;136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79" name="Google Shape;1379;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endParaRPr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1393" name="Google Shape;1393;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07" name="Google Shape;1407;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21" name="Google Shape;142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436" name="Google Shape;1436;p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44" name="Google Shape;1444;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58" name="Google Shape;145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72" name="Google Shape;1472;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Quickly is relative</a:t>
            </a:r>
            <a:endParaRPr sz="1200" b="0">
              <a:solidFill>
                <a:schemeClr val="dk1"/>
              </a:solidFill>
              <a:latin typeface="Calibri"/>
              <a:ea typeface="Calibri"/>
              <a:cs typeface="Calibri"/>
              <a:sym typeface="Calibri"/>
            </a:endParaRPr>
          </a:p>
        </p:txBody>
      </p:sp>
      <p:sp>
        <p:nvSpPr>
          <p:cNvPr id="1486" name="Google Shape;1486;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00" name="Google Shape;1500;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14" name="Google Shape;1514;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28" name="Google Shape;1528;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42" name="Google Shape;1542;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557" name="Google Shape;1557;p1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65" name="Google Shape;1565;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79" name="Google Shape;1579;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93" name="Google Shape;1593;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08" name="Google Shape;1608;p1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16" name="Google Shape;161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30" name="Google Shape;1630;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44" name="Google Shape;1644;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58" name="Google Shape;1658;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73" name="Google Shape;1673;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88" name="Google Shape;1688;p1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96" name="Google Shape;1696;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10" name="Google Shape;171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24" name="Google Shape;172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38" name="Google Shape;1738;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603003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2" name="Google Shape;1762;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63" name="Google Shape;1763;p1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2" name="Google Shape;1772;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0" name="Google Shape;1780;p1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5" name="Google Shape;1785;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Clean code means</a:t>
            </a:r>
            <a:endParaRPr/>
          </a:p>
          <a:p>
            <a:pPr marL="0" lvl="3" indent="0" algn="l" rtl="0">
              <a:lnSpc>
                <a:spcPct val="100000"/>
              </a:lnSpc>
              <a:spcBef>
                <a:spcPts val="0"/>
              </a:spcBef>
              <a:spcAft>
                <a:spcPts val="0"/>
              </a:spcAft>
              <a:buSzPts val="1100"/>
              <a:buFont typeface="Arial"/>
              <a:buNone/>
            </a:pPr>
            <a:r>
              <a:rPr lang="en-US"/>
              <a:t>       - Loosely-coupled</a:t>
            </a:r>
            <a:endParaRPr/>
          </a:p>
          <a:p>
            <a:pPr marL="0" lvl="3" indent="0" algn="l" rtl="0">
              <a:lnSpc>
                <a:spcPct val="100000"/>
              </a:lnSpc>
              <a:spcBef>
                <a:spcPts val="0"/>
              </a:spcBef>
              <a:spcAft>
                <a:spcPts val="0"/>
              </a:spcAft>
              <a:buSzPts val="1100"/>
              <a:buFont typeface="Arial"/>
              <a:buNone/>
            </a:pPr>
            <a:r>
              <a:rPr lang="en-US"/>
              <a:t>       - Well architected</a:t>
            </a:r>
            <a:endParaRPr/>
          </a:p>
          <a:p>
            <a:pPr marL="0" lvl="3" indent="0" algn="l" rtl="0">
              <a:lnSpc>
                <a:spcPct val="100000"/>
              </a:lnSpc>
              <a:spcBef>
                <a:spcPts val="0"/>
              </a:spcBef>
              <a:spcAft>
                <a:spcPts val="0"/>
              </a:spcAft>
              <a:buSzPts val="1100"/>
              <a:buFont typeface="Arial"/>
              <a:buNone/>
            </a:pPr>
            <a:r>
              <a:rPr lang="en-US"/>
              <a:t>       - Testable</a:t>
            </a:r>
            <a:endParaRPr/>
          </a:p>
          <a:p>
            <a:pPr marL="0" lvl="3" indent="0" algn="l" rtl="0">
              <a:lnSpc>
                <a:spcPct val="100000"/>
              </a:lnSpc>
              <a:spcBef>
                <a:spcPts val="0"/>
              </a:spcBef>
              <a:spcAft>
                <a:spcPts val="0"/>
              </a:spcAft>
              <a:buSzPts val="1100"/>
              <a:buFont typeface="Arial"/>
              <a:buNone/>
            </a:pPr>
            <a:r>
              <a:rPr lang="en-US"/>
              <a:t>       - Maintainable</a:t>
            </a:r>
            <a:endParaRPr/>
          </a:p>
          <a:p>
            <a:pPr marL="0" lvl="3" indent="0" algn="l" rtl="0">
              <a:lnSpc>
                <a:spcPct val="100000"/>
              </a:lnSpc>
              <a:spcBef>
                <a:spcPts val="0"/>
              </a:spcBef>
              <a:spcAft>
                <a:spcPts val="0"/>
              </a:spcAft>
              <a:buSzPts val="1100"/>
              <a:buFont typeface="Arial"/>
              <a:buNone/>
            </a:pPr>
            <a:r>
              <a:rPr lang="en-US"/>
              <a:t>       - Stable</a:t>
            </a:r>
            <a:endParaRPr/>
          </a:p>
          <a:p>
            <a:pPr marL="0" lvl="3" indent="0" algn="l" rtl="0">
              <a:lnSpc>
                <a:spcPct val="100000"/>
              </a:lnSpc>
              <a:spcBef>
                <a:spcPts val="0"/>
              </a:spcBef>
              <a:spcAft>
                <a:spcPts val="0"/>
              </a:spcAft>
              <a:buSzPts val="1100"/>
              <a:buFont typeface="Arial"/>
              <a:buNone/>
            </a:pPr>
            <a:r>
              <a:rPr lang="en-US"/>
              <a:t>       - Quality &amp; performant</a:t>
            </a:r>
            <a:endParaRPr/>
          </a:p>
          <a:p>
            <a:pPr marL="285750" lvl="0" indent="-285750" algn="l" rtl="0">
              <a:lnSpc>
                <a:spcPct val="100000"/>
              </a:lnSpc>
              <a:spcBef>
                <a:spcPts val="0"/>
              </a:spcBef>
              <a:spcAft>
                <a:spcPts val="0"/>
              </a:spcAft>
              <a:buSzPts val="1100"/>
              <a:buFont typeface="Arial"/>
              <a:buChar char="•"/>
            </a:pPr>
            <a:r>
              <a:rPr lang="en-US"/>
              <a:t>You pass the tests, you meet the requirements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15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2" name="Google Shape;1832;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833" name="Google Shape;1833;p1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8" name="Google Shape;1858;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a:t>PB: Question: When should you consider Test Driven Development?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5" name="Google Shape;1865;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2" name="Google Shape;1872;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For example:</a:t>
            </a:r>
            <a:endParaRPr/>
          </a:p>
          <a:p>
            <a:pPr marL="457200" lvl="0" indent="-298450" algn="l" rtl="0">
              <a:lnSpc>
                <a:spcPct val="100000"/>
              </a:lnSpc>
              <a:spcBef>
                <a:spcPts val="0"/>
              </a:spcBef>
              <a:spcAft>
                <a:spcPts val="0"/>
              </a:spcAft>
              <a:buSzPts val="1100"/>
              <a:buChar char="●"/>
            </a:pPr>
            <a:r>
              <a:rPr lang="en-US"/>
              <a:t>- Purchase 1000+, discount of 20%</a:t>
            </a:r>
            <a:endParaRPr/>
          </a:p>
          <a:p>
            <a:pPr marL="457200" lvl="0" indent="-298450" algn="l" rtl="0">
              <a:lnSpc>
                <a:spcPct val="100000"/>
              </a:lnSpc>
              <a:spcBef>
                <a:spcPts val="0"/>
              </a:spcBef>
              <a:spcAft>
                <a:spcPts val="0"/>
              </a:spcAft>
              <a:buSzPts val="1100"/>
              <a:buChar char="●"/>
            </a:pPr>
            <a:r>
              <a:rPr lang="en-US"/>
              <a:t>- Purchase 500 – 999, discount of 15%</a:t>
            </a:r>
            <a:endParaRPr/>
          </a:p>
          <a:p>
            <a:pPr marL="457200" lvl="0" indent="-298450" algn="l" rtl="0">
              <a:lnSpc>
                <a:spcPct val="100000"/>
              </a:lnSpc>
              <a:spcBef>
                <a:spcPts val="0"/>
              </a:spcBef>
              <a:spcAft>
                <a:spcPts val="0"/>
              </a:spcAft>
              <a:buSzPts val="1100"/>
              <a:buChar char="●"/>
            </a:pPr>
            <a:r>
              <a:rPr lang="en-US"/>
              <a:t>- Purchase 100 – 499, discount of 10%</a:t>
            </a:r>
            <a:endParaRPr/>
          </a:p>
          <a:p>
            <a:pPr marL="457200" lvl="0" indent="-298450" algn="l" rtl="0">
              <a:lnSpc>
                <a:spcPct val="100000"/>
              </a:lnSpc>
              <a:spcBef>
                <a:spcPts val="0"/>
              </a:spcBef>
              <a:spcAft>
                <a:spcPts val="0"/>
              </a:spcAft>
              <a:buSzPts val="1100"/>
              <a:buChar char="●"/>
            </a:pPr>
            <a:r>
              <a:rPr lang="en-US"/>
              <a:t>- Purchase &lt; 100, no discount</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Just enough is important – code is expensive to create and maintain. We should seek to minimize the code we write because it helps minimize the set of things that could go wrong.</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With automated regression testing, as the invoicing module grows and changes, you'll be able to quickly see any resulting breaks at the push of a button.</a:t>
            </a:r>
            <a:endParaRPr/>
          </a:p>
        </p:txBody>
      </p:sp>
      <p:sp>
        <p:nvSpPr>
          <p:cNvPr id="1890" name="Google Shape;1890;p15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We’ll talk more about code coverage shortly</a:t>
            </a:r>
            <a:endParaRPr/>
          </a:p>
          <a:p>
            <a:pPr marL="628650" lvl="1" indent="-101600" algn="l" rtl="0">
              <a:lnSpc>
                <a:spcPct val="100000"/>
              </a:lnSpc>
              <a:spcBef>
                <a:spcPts val="0"/>
              </a:spcBef>
              <a:spcAft>
                <a:spcPts val="0"/>
              </a:spcAft>
              <a:buSzPts val="1100"/>
              <a:buFont typeface="Arial"/>
              <a:buNone/>
            </a:pPr>
            <a:endParaRPr/>
          </a:p>
        </p:txBody>
      </p:sp>
      <p:sp>
        <p:nvSpPr>
          <p:cNvPr id="1898" name="Google Shape;1898;p1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In “Clean Code”</a:t>
            </a:r>
            <a:endParaRPr/>
          </a:p>
          <a:p>
            <a:pPr marL="0" lvl="0" indent="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Fast or they won’t get run</a:t>
            </a:r>
            <a:endParaRPr/>
          </a:p>
          <a:p>
            <a:pPr marL="285750" lvl="0" indent="-285750" algn="l" rtl="0">
              <a:lnSpc>
                <a:spcPct val="100000"/>
              </a:lnSpc>
              <a:spcBef>
                <a:spcPts val="0"/>
              </a:spcBef>
              <a:spcAft>
                <a:spcPts val="0"/>
              </a:spcAft>
              <a:buSzPts val="1100"/>
              <a:buFont typeface="Arial"/>
              <a:buChar char="•"/>
            </a:pPr>
            <a:r>
              <a:rPr lang="en-US"/>
              <a:t>Independent – no dependence between tests</a:t>
            </a:r>
            <a:endParaRPr/>
          </a:p>
          <a:p>
            <a:pPr marL="285750" lvl="0" indent="-285750" algn="l" rtl="0">
              <a:lnSpc>
                <a:spcPct val="100000"/>
              </a:lnSpc>
              <a:spcBef>
                <a:spcPts val="0"/>
              </a:spcBef>
              <a:spcAft>
                <a:spcPts val="0"/>
              </a:spcAft>
              <a:buSzPts val="1100"/>
              <a:buFont typeface="Arial"/>
              <a:buChar char="•"/>
            </a:pPr>
            <a:r>
              <a:rPr lang="en-US"/>
              <a:t>Repeatable – every run should operate the same every time</a:t>
            </a:r>
            <a:endParaRPr/>
          </a:p>
          <a:p>
            <a:pPr marL="285750" lvl="0" indent="-285750" algn="l" rtl="0">
              <a:lnSpc>
                <a:spcPct val="100000"/>
              </a:lnSpc>
              <a:spcBef>
                <a:spcPts val="0"/>
              </a:spcBef>
              <a:spcAft>
                <a:spcPts val="0"/>
              </a:spcAft>
              <a:buSzPts val="1100"/>
              <a:buFont typeface="Arial"/>
              <a:buChar char="•"/>
            </a:pPr>
            <a:r>
              <a:rPr lang="en-US"/>
              <a:t>Self-validating – Boolean output (either pass or fail); single logical assert</a:t>
            </a:r>
            <a:endParaRPr/>
          </a:p>
          <a:p>
            <a:pPr marL="285750" lvl="0" indent="-285750" algn="l" rtl="0">
              <a:lnSpc>
                <a:spcPct val="100000"/>
              </a:lnSpc>
              <a:spcBef>
                <a:spcPts val="0"/>
              </a:spcBef>
              <a:spcAft>
                <a:spcPts val="0"/>
              </a:spcAft>
              <a:buSzPts val="1100"/>
              <a:buFont typeface="Arial"/>
              <a:buChar char="•"/>
            </a:pPr>
            <a:r>
              <a:rPr lang="en-US"/>
              <a:t>Timely – if not first, early on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9" name="Google Shape;1949;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Open discussion – notate responses</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More code can = more debugging, more cost, etc.</a:t>
            </a:r>
            <a:endParaRPr/>
          </a:p>
          <a:p>
            <a:pPr marL="285750" lvl="0" indent="-285750" algn="l" rtl="0">
              <a:lnSpc>
                <a:spcPct val="100000"/>
              </a:lnSpc>
              <a:spcBef>
                <a:spcPts val="0"/>
              </a:spcBef>
              <a:spcAft>
                <a:spcPts val="0"/>
              </a:spcAft>
              <a:buSzPts val="1100"/>
              <a:buFont typeface="Arial"/>
              <a:buChar char="•"/>
            </a:pPr>
            <a:r>
              <a:rPr lang="en-US"/>
              <a:t>Bugs become costlier to fix the later in the development lifecycle</a:t>
            </a:r>
            <a:endParaRPr/>
          </a:p>
          <a:p>
            <a:pPr marL="285750" lvl="0" indent="-21590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Effective software development requires multiple types of testing – all are important</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fef7a3421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fef7a34216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fef7a3421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gfef7a3421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Answer: We never trust a test that doesn’t fail.  Ie - a failing test proves that the test is doing it’s job - of ensuring quality.  If our tests always pass then they are not effective - they have to tell us something is wrong with our code, and they can only do that when they fail…</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7" name="Google Shape;1977;p16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p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2" name="Google Shape;198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Ryan will talk about one of the goals being to free up teams' capacity by leveraging test automation, so they have time to focus on tests for important Quality-of-Service (non-functional) testing.</a:t>
            </a:r>
            <a:endParaRPr/>
          </a:p>
          <a:p>
            <a:pPr marL="171450" lvl="0" indent="-171450" algn="l" rtl="0">
              <a:lnSpc>
                <a:spcPct val="100000"/>
              </a:lnSpc>
              <a:spcBef>
                <a:spcPts val="0"/>
              </a:spcBef>
              <a:spcAft>
                <a:spcPts val="0"/>
              </a:spcAft>
              <a:buSzPts val="1100"/>
              <a:buFont typeface="Arial"/>
              <a:buChar char="-"/>
            </a:pPr>
            <a:r>
              <a:rPr lang="en-US"/>
              <a:t>Many teams are so focused and fully consumed with manual testing that many other non-functional and critical test phases are neglected: exploratory, performance, cross-browser/platform, UAT, A/B, security, stability, scalability, etc.</a:t>
            </a:r>
            <a:endParaRPr/>
          </a:p>
          <a:p>
            <a:pPr marL="171450" lvl="0" indent="-171450" algn="l" rtl="0">
              <a:lnSpc>
                <a:spcPct val="100000"/>
              </a:lnSpc>
              <a:spcBef>
                <a:spcPts val="0"/>
              </a:spcBef>
              <a:spcAft>
                <a:spcPts val="0"/>
              </a:spcAft>
              <a:buSzPts val="1100"/>
              <a:buFont typeface="Arial"/>
              <a:buChar char="-"/>
            </a:pPr>
            <a:r>
              <a:rPr lang="en-US"/>
              <a:t>Implementing test automation frees up capacity from the QA team to perform these exercises, which can often find those hard-to-identify defects before they reach production.</a:t>
            </a:r>
            <a:endParaRPr/>
          </a:p>
        </p:txBody>
      </p:sp>
      <p:sp>
        <p:nvSpPr>
          <p:cNvPr id="1991" name="Google Shape;1991;p1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7" name="Google Shape;2007;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3" name="Google Shape;2023;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800">
                <a:solidFill>
                  <a:srgbClr val="2F2F2F"/>
                </a:solidFill>
                <a:latin typeface="Arial"/>
                <a:ea typeface="Arial"/>
                <a:cs typeface="Arial"/>
                <a:sym typeface="Arial"/>
              </a:rPr>
              <a:t>Multiple other types of testing - load testing, integration test, E2E integration testing (in Capital, 100's of systems - any large program, can impact 20 - 50 investment systems; every product team does testing of their "part" but there's significant integration testing). Test automation - used for functional, performance, regression testing vs. more archaic manual testing. More brittle as you move up the pyramid, takes longer/more expensive. Shift left.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3" name="Google Shape;2063;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0" name="Google Shape;2090;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0" name="Google Shape;2140;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p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0" name="Google Shape;2150;p17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5" name="Google Shape;2155;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In presentation, talk about 80/20 rule – not just about the number but about focus on what's most important. 20% of the code often causes 80% of the bugs. Focus on testing what's most critical – not just quantity but also quality.</a:t>
            </a:r>
            <a:endParaRPr/>
          </a:p>
        </p:txBody>
      </p:sp>
      <p:sp>
        <p:nvSpPr>
          <p:cNvPr id="2156" name="Google Shape;2156;p1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0" name="Google Shape;2170;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5" name="Google Shape;2185;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0" name="Google Shape;2190;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4" name="Google Shape;2244;p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5" name="Google Shape;2265;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2" name="Google Shape;2272;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9" name="Google Shape;2279;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286" name="Google Shape;228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Often use the term “mocking” but the concept is more nuanced</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9" name="Google Shape;2299;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I am </a:t>
            </a:r>
            <a:r>
              <a:rPr lang="en-US" sz="1200">
                <a:solidFill>
                  <a:srgbClr val="FF0000"/>
                </a:solidFill>
                <a:latin typeface="Calibri"/>
                <a:ea typeface="Calibri"/>
                <a:cs typeface="Calibri"/>
                <a:sym typeface="Calibri"/>
              </a:rPr>
              <a:t>[insert name]</a:t>
            </a:r>
            <a:r>
              <a:rPr lang="en-US" sz="1200">
                <a:solidFill>
                  <a:srgbClr val="404040"/>
                </a:solidFill>
                <a:latin typeface="Calibri"/>
                <a:ea typeface="Calibri"/>
                <a:cs typeface="Calibri"/>
                <a:sym typeface="Calibri"/>
              </a:rPr>
              <a:t> with DevelopIntelligence. We’re the training partner for </a:t>
            </a:r>
            <a:r>
              <a:rPr lang="en-US" sz="1200">
                <a:solidFill>
                  <a:srgbClr val="FF0000"/>
                </a:solidFill>
                <a:latin typeface="Calibri"/>
                <a:ea typeface="Calibri"/>
                <a:cs typeface="Calibri"/>
                <a:sym typeface="Calibri"/>
              </a:rPr>
              <a:t>[insert client name]</a:t>
            </a:r>
            <a:r>
              <a:rPr lang="en-US"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49" name="Google Shape;234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76" name="Google Shape;2376;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82" name="Google Shape;2382;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702E3605-071B-4219-9C63-C56A9ECEC3AB}" type="slidenum">
              <a:rPr lang="en-US" smtClean="0"/>
              <a:t>211</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875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p20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3" name="Google Shape;2393;p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PB: Who can give me an example?</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0" name="Google Shape;2400;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7" name="Google Shape;2407;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4" name="Google Shape;2414;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415" name="Google Shape;2415;p2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2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3" name="Google Shape;2423;p2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0" name="Google Shape;2430;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github.com is a site used to host remote GitHub repositories for access over the Internet; there’s also an Enterprise version that provides storage isolated to an organization</a:t>
            </a:r>
            <a:endParaRPr/>
          </a:p>
        </p:txBody>
      </p:sp>
      <p:sp>
        <p:nvSpPr>
          <p:cNvPr id="2431" name="Google Shape;2431;p20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7" name="Google Shape;2447;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Local database in this case is the .git directory that is available in every Git working directory</a:t>
            </a:r>
            <a:endParaRPr/>
          </a:p>
        </p:txBody>
      </p:sp>
      <p:sp>
        <p:nvSpPr>
          <p:cNvPr id="2448" name="Google Shape;2448;p20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100"/>
              <a:buNone/>
            </a:pPr>
            <a:r>
              <a:rPr lang="en-US"/>
              <a:t>Demo will be interweaved with the upcoming slides (toggle between slides &amp; demo)</a:t>
            </a:r>
            <a:endParaRPr/>
          </a:p>
          <a:p>
            <a:pPr marL="152400" lvl="0" indent="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Cloning a repository</a:t>
            </a:r>
            <a:endParaRPr/>
          </a:p>
          <a:p>
            <a:pPr marL="457200" lvl="0" indent="-304800" algn="l" rtl="0">
              <a:lnSpc>
                <a:spcPct val="100000"/>
              </a:lnSpc>
              <a:spcBef>
                <a:spcPts val="0"/>
              </a:spcBef>
              <a:spcAft>
                <a:spcPts val="0"/>
              </a:spcAft>
              <a:buSzPts val="1100"/>
              <a:buFont typeface="Arial"/>
              <a:buChar char="-"/>
            </a:pPr>
            <a:r>
              <a:rPr lang="en-US"/>
              <a:t>Contents (including hidden .git folder) </a:t>
            </a:r>
            <a:endParaRPr/>
          </a:p>
          <a:p>
            <a:pPr marL="457200" lvl="0" indent="-304800" algn="l" rtl="0">
              <a:lnSpc>
                <a:spcPct val="100000"/>
              </a:lnSpc>
              <a:spcBef>
                <a:spcPts val="0"/>
              </a:spcBef>
              <a:spcAft>
                <a:spcPts val="0"/>
              </a:spcAft>
              <a:buSzPts val="1100"/>
              <a:buFont typeface="Arial"/>
              <a:buChar char="-"/>
            </a:pPr>
            <a:r>
              <a:rPr lang="en-US"/>
              <a:t>Talk about .gitignore and purpose – show https://www.toptal.com/developers/gitignore</a:t>
            </a:r>
            <a:endParaRPr/>
          </a:p>
          <a:p>
            <a:pPr marL="457200" lvl="0" indent="-304800" algn="l" rtl="0">
              <a:lnSpc>
                <a:spcPct val="100000"/>
              </a:lnSpc>
              <a:spcBef>
                <a:spcPts val="0"/>
              </a:spcBef>
              <a:spcAft>
                <a:spcPts val="0"/>
              </a:spcAft>
              <a:buSzPts val="1100"/>
              <a:buFont typeface="Arial"/>
              <a:buChar char="-"/>
            </a:pPr>
            <a:r>
              <a:rPr lang="en-US"/>
              <a:t>Creating a new branch</a:t>
            </a:r>
            <a:endParaRPr/>
          </a:p>
          <a:p>
            <a:pPr marL="457200" lvl="0" indent="-304800" algn="l" rtl="0">
              <a:lnSpc>
                <a:spcPct val="100000"/>
              </a:lnSpc>
              <a:spcBef>
                <a:spcPts val="0"/>
              </a:spcBef>
              <a:spcAft>
                <a:spcPts val="0"/>
              </a:spcAft>
              <a:buSzPts val="1100"/>
              <a:buFont typeface="Arial"/>
              <a:buChar char="-"/>
            </a:pPr>
            <a:r>
              <a:rPr lang="en-US"/>
              <a:t>Push branch upstream</a:t>
            </a:r>
            <a:endParaRPr/>
          </a:p>
          <a:p>
            <a:pPr marL="457200" lvl="0" indent="-304800" algn="l" rtl="0">
              <a:lnSpc>
                <a:spcPct val="100000"/>
              </a:lnSpc>
              <a:spcBef>
                <a:spcPts val="0"/>
              </a:spcBef>
              <a:spcAft>
                <a:spcPts val="0"/>
              </a:spcAft>
              <a:buSzPts val="1100"/>
              <a:buFont typeface="Arial"/>
              <a:buChar char="-"/>
            </a:pPr>
            <a:r>
              <a:rPr lang="en-US"/>
              <a:t>Regular pull of updates from remote</a:t>
            </a:r>
            <a:endParaRPr/>
          </a:p>
          <a:p>
            <a:pPr marL="457200" lvl="0" indent="-304800" algn="l" rtl="0">
              <a:lnSpc>
                <a:spcPct val="100000"/>
              </a:lnSpc>
              <a:spcBef>
                <a:spcPts val="0"/>
              </a:spcBef>
              <a:spcAft>
                <a:spcPts val="0"/>
              </a:spcAft>
              <a:buSzPts val="1100"/>
              <a:buFont typeface="Arial"/>
              <a:buChar char="-"/>
            </a:pPr>
            <a:r>
              <a:rPr lang="en-US"/>
              <a:t>`git status`</a:t>
            </a:r>
            <a:endParaRPr/>
          </a:p>
          <a:p>
            <a:pPr marL="457200" lvl="0" indent="-304800" algn="l" rtl="0">
              <a:lnSpc>
                <a:spcPct val="100000"/>
              </a:lnSpc>
              <a:spcBef>
                <a:spcPts val="0"/>
              </a:spcBef>
              <a:spcAft>
                <a:spcPts val="0"/>
              </a:spcAft>
              <a:buSzPts val="1100"/>
              <a:buFont typeface="Arial"/>
              <a:buChar char="-"/>
            </a:pPr>
            <a:r>
              <a:rPr lang="en-US"/>
              <a:t>`git add` (staging) </a:t>
            </a:r>
            <a:endParaRPr/>
          </a:p>
          <a:p>
            <a:pPr marL="457200" lvl="0" indent="-304800" algn="l" rtl="0">
              <a:lnSpc>
                <a:spcPct val="100000"/>
              </a:lnSpc>
              <a:spcBef>
                <a:spcPts val="0"/>
              </a:spcBef>
              <a:spcAft>
                <a:spcPts val="0"/>
              </a:spcAft>
              <a:buSzPts val="1100"/>
              <a:buFont typeface="Arial"/>
              <a:buChar char="-"/>
            </a:pPr>
            <a:r>
              <a:rPr lang="en-US"/>
              <a:t>`git commit` (commit) </a:t>
            </a:r>
            <a:endParaRPr/>
          </a:p>
          <a:p>
            <a:pPr marL="457200" lvl="0" indent="-304800" algn="l" rtl="0">
              <a:lnSpc>
                <a:spcPct val="100000"/>
              </a:lnSpc>
              <a:spcBef>
                <a:spcPts val="0"/>
              </a:spcBef>
              <a:spcAft>
                <a:spcPts val="0"/>
              </a:spcAft>
              <a:buSzPts val="1100"/>
              <a:buFont typeface="Arial"/>
              <a:buChar char="-"/>
            </a:pPr>
            <a:r>
              <a:rPr lang="en-US"/>
              <a:t>Push of local updates to remote</a:t>
            </a:r>
            <a:endParaRPr/>
          </a:p>
          <a:p>
            <a:pPr marL="457200" lvl="0" indent="-304800" algn="l" rtl="0">
              <a:lnSpc>
                <a:spcPct val="100000"/>
              </a:lnSpc>
              <a:spcBef>
                <a:spcPts val="0"/>
              </a:spcBef>
              <a:spcAft>
                <a:spcPts val="0"/>
              </a:spcAft>
              <a:buSzPts val="1100"/>
              <a:buFont typeface="Arial"/>
              <a:buChar char="-"/>
            </a:pPr>
            <a:r>
              <a:rPr lang="en-US"/>
              <a:t>Command-line and VS Code</a:t>
            </a:r>
            <a:endParaRPr/>
          </a:p>
          <a:p>
            <a:pPr marL="457200" lvl="0" indent="-22860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Initiating creation of repo locally from command-line</a:t>
            </a:r>
            <a:endParaRPr/>
          </a:p>
          <a:p>
            <a:pPr marL="457200" lvl="0" indent="-234950" algn="l" rtl="0">
              <a:lnSpc>
                <a:spcPct val="100000"/>
              </a:lnSpc>
              <a:spcBef>
                <a:spcPts val="0"/>
              </a:spcBef>
              <a:spcAft>
                <a:spcPts val="0"/>
              </a:spcAft>
              <a:buSzPts val="1100"/>
              <a:buFont typeface="Arial"/>
              <a:buNone/>
            </a:pPr>
            <a:endParaRPr/>
          </a:p>
        </p:txBody>
      </p:sp>
      <p:sp>
        <p:nvSpPr>
          <p:cNvPr id="2469" name="Google Shape;2469;p2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9" name="Google Shape;2489;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3" name="Google Shape;2503;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0" name="Google Shape;2510;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p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4" name="Google Shape;2524;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1" name="Google Shape;2531;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p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8" name="Google Shape;2538;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5" name="Google Shape;2545;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2" name="Google Shape;2552;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6" name="Google Shape;2566;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4" name="Google Shape;2574;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repository in GitHub</a:t>
            </a:r>
            <a:endParaRPr/>
          </a:p>
          <a:p>
            <a:pPr marL="457200" lvl="0" indent="-304800" algn="l" rtl="0">
              <a:lnSpc>
                <a:spcPct val="100000"/>
              </a:lnSpc>
              <a:spcBef>
                <a:spcPts val="0"/>
              </a:spcBef>
              <a:spcAft>
                <a:spcPts val="0"/>
              </a:spcAft>
              <a:buSzPts val="1100"/>
              <a:buFont typeface="Arial"/>
              <a:buChar char="-"/>
            </a:pPr>
            <a:r>
              <a:rPr lang="en-US"/>
              <a:t>Cloning that repository locally</a:t>
            </a:r>
            <a:endParaRPr/>
          </a:p>
          <a:p>
            <a:pPr marL="457200" lvl="0" indent="-304800" algn="l" rtl="0">
              <a:lnSpc>
                <a:spcPct val="100000"/>
              </a:lnSpc>
              <a:spcBef>
                <a:spcPts val="0"/>
              </a:spcBef>
              <a:spcAft>
                <a:spcPts val="0"/>
              </a:spcAft>
              <a:buSzPts val="1100"/>
              <a:buFont typeface="Arial"/>
              <a:buChar char="-"/>
            </a:pPr>
            <a:r>
              <a:rPr lang="en-US"/>
              <a:t>Creating a new repository locally</a:t>
            </a:r>
            <a:endParaRPr/>
          </a:p>
          <a:p>
            <a:pPr marL="457200" lvl="0" indent="-304800" algn="l" rtl="0">
              <a:lnSpc>
                <a:spcPct val="100000"/>
              </a:lnSpc>
              <a:spcBef>
                <a:spcPts val="0"/>
              </a:spcBef>
              <a:spcAft>
                <a:spcPts val="0"/>
              </a:spcAft>
              <a:buSzPts val="1100"/>
              <a:buFont typeface="Arial"/>
              <a:buChar char="-"/>
            </a:pPr>
            <a:r>
              <a:rPr lang="en-US"/>
              <a:t>Pushing that repository to remote</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https://docs.microsoft.com/en-us/learn/modules/intro-to-git/ + https://docs.microsoft.com/en-us/learn/modules/create-git-project/</a:t>
            </a:r>
            <a:endParaRPr/>
          </a:p>
        </p:txBody>
      </p:sp>
      <p:sp>
        <p:nvSpPr>
          <p:cNvPr id="2582" name="Google Shape;2582;p2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237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p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5" name="Google Shape;2595;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2" name="Google Shape;2602;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p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9" name="Google Shape;2609;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6" name="Google Shape;2616;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p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3" name="Google Shape;2623;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7" name="Google Shape;2637;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p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4" name="Google Shape;2644;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1" name="Google Shape;2651;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branch on a cloned repository</a:t>
            </a:r>
            <a:endParaRPr/>
          </a:p>
          <a:p>
            <a:pPr marL="457200" lvl="0" indent="-304800" algn="l" rtl="0">
              <a:lnSpc>
                <a:spcPct val="100000"/>
              </a:lnSpc>
              <a:spcBef>
                <a:spcPts val="0"/>
              </a:spcBef>
              <a:spcAft>
                <a:spcPts val="0"/>
              </a:spcAft>
              <a:buSzPts val="1100"/>
              <a:buFont typeface="Arial"/>
              <a:buChar char="-"/>
            </a:pPr>
            <a:r>
              <a:rPr lang="en-US"/>
              <a:t>Making changes to that branch</a:t>
            </a:r>
            <a:endParaRPr/>
          </a:p>
          <a:p>
            <a:pPr marL="457200" lvl="0" indent="-304800" algn="l" rtl="0">
              <a:lnSpc>
                <a:spcPct val="100000"/>
              </a:lnSpc>
              <a:spcBef>
                <a:spcPts val="0"/>
              </a:spcBef>
              <a:spcAft>
                <a:spcPts val="0"/>
              </a:spcAft>
              <a:buSzPts val="1100"/>
              <a:buFont typeface="Arial"/>
              <a:buChar char="-"/>
            </a:pPr>
            <a:r>
              <a:rPr lang="en-US"/>
              <a:t>Pushing those changes to remote</a:t>
            </a:r>
            <a:endParaRPr/>
          </a:p>
          <a:p>
            <a:pPr marL="457200" lvl="0" indent="-304800" algn="l" rtl="0">
              <a:lnSpc>
                <a:spcPct val="100000"/>
              </a:lnSpc>
              <a:spcBef>
                <a:spcPts val="0"/>
              </a:spcBef>
              <a:spcAft>
                <a:spcPts val="0"/>
              </a:spcAft>
              <a:buSzPts val="1100"/>
              <a:buFont typeface="Arial"/>
              <a:buChar char="-"/>
            </a:pPr>
            <a:r>
              <a:rPr lang="en-US"/>
              <a:t>Creating a pull request from those changes</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https://docs.microsoft.com/en-us/learn/modules/collaborate-with-git/</a:t>
            </a:r>
            <a:endParaRPr/>
          </a:p>
        </p:txBody>
      </p:sp>
      <p:sp>
        <p:nvSpPr>
          <p:cNvPr id="2652" name="Google Shape;2652;p2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8" name="Google Shape;265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Larger PR’s can last longer – over time, mainline is changing from other dev work. Keeping the 2 in sync and moving in smaller steps.</a:t>
            </a:r>
            <a:endParaRPr/>
          </a:p>
        </p:txBody>
      </p:sp>
      <p:sp>
        <p:nvSpPr>
          <p:cNvPr id="2659" name="Google Shape;2659;p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67" name="Google Shape;2667;p2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4" name="Google Shape;2674;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 Conflicts requiring manual intervention can be addressed before PR submission</a:t>
            </a:r>
            <a:endParaRPr/>
          </a:p>
          <a:p>
            <a:pPr marL="457200" lvl="0" indent="-298450" algn="l" rtl="0">
              <a:lnSpc>
                <a:spcPct val="100000"/>
              </a:lnSpc>
              <a:spcBef>
                <a:spcPts val="0"/>
              </a:spcBef>
              <a:spcAft>
                <a:spcPts val="0"/>
              </a:spcAft>
              <a:buSzPts val="1100"/>
              <a:buChar char="●"/>
            </a:pPr>
            <a:r>
              <a:rPr lang="en-US"/>
              <a:t>* When PR is approved and merged, branch can be deleted</a:t>
            </a:r>
            <a:endParaRPr/>
          </a:p>
        </p:txBody>
      </p:sp>
      <p:sp>
        <p:nvSpPr>
          <p:cNvPr id="2675" name="Google Shape;2675;p2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2" name="Google Shape;2682;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83" name="Google Shape;2683;p24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5: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 name="Google Shape;444;p25: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0" name="Google Shape;2690;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1" name="Google Shape;2691;p2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8" name="Google Shape;2698;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9" name="Google Shape;2699;p2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07" name="Google Shape;2707;p2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4" name="Google Shape;2714;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304800" algn="l" rtl="0">
              <a:lnSpc>
                <a:spcPct val="100000"/>
              </a:lnSpc>
              <a:spcBef>
                <a:spcPts val="0"/>
              </a:spcBef>
              <a:spcAft>
                <a:spcPts val="0"/>
              </a:spcAft>
              <a:buSzPts val="1100"/>
              <a:buFont typeface="Arial"/>
              <a:buChar char="-"/>
            </a:pPr>
            <a:r>
              <a:rPr lang="en-US"/>
              <a:t>Show in Visual Studio Code (or similar)</a:t>
            </a:r>
            <a:endParaRPr/>
          </a:p>
        </p:txBody>
      </p:sp>
      <p:sp>
        <p:nvSpPr>
          <p:cNvPr id="2715" name="Google Shape;2715;p2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1" name="Google Shape;2721;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https://docs.microsoft.com/en-us/learn/modules/branch-merge-git/</a:t>
            </a:r>
            <a:endParaRPr/>
          </a:p>
        </p:txBody>
      </p:sp>
      <p:sp>
        <p:nvSpPr>
          <p:cNvPr id="2722" name="Google Shape;2722;p2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8" name="Google Shape;2728;p2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3" name="Google Shape;2733;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34" name="Google Shape;2734;p24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p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2" name="Google Shape;2742;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p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9" name="Google Shape;2749;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6" name="Google Shape;2756;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Requirements definition at this stage should include things like security requirements (threat modeling, test needed to shift security left)</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p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3" name="Google Shape;2763;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0" name="Google Shape;2770;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AKA trunk-based development</a:t>
            </a:r>
            <a:endParaRPr/>
          </a:p>
        </p:txBody>
      </p:sp>
      <p:sp>
        <p:nvSpPr>
          <p:cNvPr id="2771" name="Google Shape;2771;p2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8" name="Google Shape;2778;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
        <p:nvSpPr>
          <p:cNvPr id="2779" name="Google Shape;2779;p2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fef7a3421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6" name="Google Shape;2786;gfef7a3421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fef7a3421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fef7a34216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fef7a3421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0" name="Google Shape;2800;gfef7a3421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Clean code – means code that is easier to read, easier to test, easier to maintain long-term; can include refactoring (seeking to improve internal structure of code without impacting external operation). Extracting methods, renaming, reuse, etc.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Incident – single (or discrete number of occurrences); may be able to execute a workaround for immediate relief</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Problem – something more endemic that will likely require a code fix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Incident status is first sign of issues and can elevate to problem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3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3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3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4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4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Will talk in more depth about characteristics of sprint items/cards in the section on Jira</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One common pointing system used is Fibonacci (but not only approach)</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Team can also use techniques like “planning poker” (https://www.planningpoker.com/) to help ensure objective pointing (minimize effect points assigned by another team have on your own)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Need example/materials on Team Definition activity used at Capital Group</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5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US"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09" name="Google Shape;3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p6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Supports concept of User Story (feature to be delivered), Spike (required research to determine approach), etc. Will review the various types as part of the demo.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Ideally will use an instance of Jira set up in an AWS sandbox that all participants can access (including external instructors), and that team can work from for demo/labs.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Discuss creation of Epics (for grouping features), user stories (for defining features), spikes (for capturing research tasks). Review process of creating each type and the various pieces of metadata available for each type. Show assignment of issue to a sprint and how tracked on board. Demonstrate each.</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p6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6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794" name="Google Shape;79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1" name="Google Shape;801;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Buffer overflow attacks</a:t>
            </a:r>
            <a:r>
              <a:rPr lang="en-US" sz="2000" b="0" i="0">
                <a:solidFill>
                  <a:srgbClr val="464646"/>
                </a:solidFill>
                <a:latin typeface="Merriweather"/>
                <a:ea typeface="Merriweather"/>
                <a:cs typeface="Merriweather"/>
                <a:sym typeface="Merriweather"/>
              </a:rPr>
              <a:t> – the concept is to send more traffic to a network address than the programmers have built the system to handle</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ICMP flood</a:t>
            </a:r>
            <a:r>
              <a:rPr lang="en-US" sz="2000" b="0" i="0">
                <a:solidFill>
                  <a:srgbClr val="464646"/>
                </a:solidFill>
                <a:latin typeface="Merriweather"/>
                <a:ea typeface="Merriweather"/>
                <a:cs typeface="Merriweather"/>
                <a:sym typeface="Merriweather"/>
              </a:rPr>
              <a:t> – leverages misconfigured network devices by sending spoofed packets that ping every computer on the targeted network, instead of just one specific machine; the network is then triggered to amplify the traffic</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SYN flood</a:t>
            </a:r>
            <a:r>
              <a:rPr lang="en-US" sz="2000" b="0" i="0">
                <a:solidFill>
                  <a:srgbClr val="464646"/>
                </a:solidFill>
                <a:latin typeface="Merriweather"/>
                <a:ea typeface="Merriweather"/>
                <a:cs typeface="Merriweather"/>
                <a:sym typeface="Merriweather"/>
              </a:rPr>
              <a:t> – sends a request to connect to a server, but never completes the </a:t>
            </a:r>
            <a:r>
              <a:rPr lang="en-US" sz="2000" b="1" i="0" u="sng" strike="noStrike">
                <a:solidFill>
                  <a:srgbClr val="141414"/>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handshake</a:t>
            </a:r>
            <a:r>
              <a:rPr lang="en-US" sz="2000" b="0" i="0" u="none" strike="noStrike">
                <a:solidFill>
                  <a:srgbClr val="464646"/>
                </a:solidFill>
                <a:latin typeface="Merriweather"/>
                <a:ea typeface="Merriweather"/>
                <a:cs typeface="Merriweather"/>
                <a:sym typeface="Merriweather"/>
              </a:rPr>
              <a:t>; c</a:t>
            </a:r>
            <a:r>
              <a:rPr lang="en-US" sz="2000" b="0" i="0">
                <a:solidFill>
                  <a:srgbClr val="464646"/>
                </a:solidFill>
                <a:latin typeface="Merriweather"/>
                <a:ea typeface="Merriweather"/>
                <a:cs typeface="Merriweather"/>
                <a:sym typeface="Merriweather"/>
              </a:rPr>
              <a:t>ontinues until all open ports are saturated with requests and none are available for legitimate users to connect to</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requests connection by sending SYN (synchronize) message to the server</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Server acknowledges by sending SYN-ACK (synchronize-acknowledge) message back to the client</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responds with an ACK (acknowledge) message, and the connection is established</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8" name="Google Shape;80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15" name="Google Shape;815;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22" name="Google Shape;822;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29" name="Google Shape;829;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ICMP = Internet Control Message Protocol</a:t>
            </a:r>
            <a:endParaRPr sz="1200" b="0">
              <a:solidFill>
                <a:schemeClr val="dk1"/>
              </a:solidFill>
              <a:latin typeface="Calibri"/>
              <a:ea typeface="Calibri"/>
              <a:cs typeface="Calibri"/>
              <a:sym typeface="Calibri"/>
            </a:endParaRPr>
          </a:p>
        </p:txBody>
      </p:sp>
      <p:sp>
        <p:nvSpPr>
          <p:cNvPr id="836" name="Google Shape;8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ef7a342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fef7a342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58" name="Google Shape;85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65" name="Google Shape;86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2" name="Google Shape;87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9" name="Google Shape;87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93" name="Google Shape;89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Could also run as demo instead (if issues with associate access to PostgreSQL). Alternatively, could create a version in the cloud if associates can access.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08" name="Google Shape;90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15" name="Google Shape;91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2" name="Google Shape;92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9" name="Google Shape;92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1 - Software Development Methodologies + SDLC (don't use Scrum Master, use Scrum Lead)</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Scrum</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Ceremony (sprint planning, backlog grooming, retros, demos)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Pointing (Fib or similar for relative sizing)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Real life examples to include to make less theoretical</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2 - Agile Manifesto + Best Practices, Working with Jira</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Focus more on best practices &amp; why behind it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Iterative approach to software development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Incremental improvement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Working with Product Owners/Product Managers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36" name="Google Shape;93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a:solidFill>
                <a:schemeClr val="dk1"/>
              </a:solidFill>
              <a:latin typeface="Calibri"/>
              <a:ea typeface="Calibri"/>
              <a:cs typeface="Calibri"/>
              <a:sym typeface="Calibri"/>
            </a:endParaRPr>
          </a:p>
        </p:txBody>
      </p:sp>
      <p:sp>
        <p:nvSpPr>
          <p:cNvPr id="943" name="Google Shape;9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a:solidFill>
                <a:schemeClr val="dk1"/>
              </a:solidFill>
              <a:latin typeface="Calibri"/>
              <a:ea typeface="Calibri"/>
              <a:cs typeface="Calibri"/>
              <a:sym typeface="Calibri"/>
            </a:endParaRPr>
          </a:p>
        </p:txBody>
      </p:sp>
      <p:sp>
        <p:nvSpPr>
          <p:cNvPr id="950" name="Google Shape;95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a:solidFill>
                <a:schemeClr val="dk1"/>
              </a:solidFill>
              <a:latin typeface="Calibri"/>
              <a:ea typeface="Calibri"/>
              <a:cs typeface="Calibri"/>
              <a:sym typeface="Calibri"/>
            </a:endParaRPr>
          </a:p>
        </p:txBody>
      </p:sp>
      <p:sp>
        <p:nvSpPr>
          <p:cNvPr id="957" name="Google Shape;95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64" name="Google Shape;964;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HttpOnly default for session cookies, but should also be used for any custom cookies created</a:t>
            </a:r>
            <a:endParaRPr/>
          </a:p>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X-Content-Type-Options: nosniff is likely default in modern frameworks but confirm</a:t>
            </a:r>
            <a:endParaRPr sz="1200" b="0">
              <a:solidFill>
                <a:schemeClr val="dk1"/>
              </a:solidFill>
              <a:latin typeface="Calibri"/>
              <a:ea typeface="Calibri"/>
              <a:cs typeface="Calibri"/>
              <a:sym typeface="Calibri"/>
            </a:endParaRPr>
          </a:p>
        </p:txBody>
      </p:sp>
      <p:sp>
        <p:nvSpPr>
          <p:cNvPr id="971" name="Google Shape;971;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986" name="Google Shape;986;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More sophisticated bots that simultaneously attempt several logins and appear to originate from different IP addresses</a:t>
            </a:r>
            <a:endParaRPr/>
          </a:p>
        </p:txBody>
      </p:sp>
      <p:sp>
        <p:nvSpPr>
          <p:cNvPr id="993" name="Google Shape;99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00" name="Google Shape;1000;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26"/>
        <p:cNvGrpSpPr/>
        <p:nvPr/>
      </p:nvGrpSpPr>
      <p:grpSpPr>
        <a:xfrm>
          <a:off x="0" y="0"/>
          <a:ext cx="0" cy="0"/>
          <a:chOff x="0" y="0"/>
          <a:chExt cx="0" cy="0"/>
        </a:xfrm>
      </p:grpSpPr>
      <p:sp>
        <p:nvSpPr>
          <p:cNvPr id="127" name="Google Shape;127;p274"/>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8" name="Google Shape;128;p274"/>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29" name="Google Shape;129;p274"/>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30" name="Google Shape;130;p274"/>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31" name="Google Shape;131;p274"/>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 name="Google Shape;132;p274"/>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5" name="Google Shape;195;p284"/>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2"/>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 name="Google Shape;208;p286"/>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2021 by Boston Consulting Group. All rights reserved.</a:t>
            </a:r>
            <a:endParaRPr sz="525"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42"/>
        <p:cNvGrpSpPr/>
        <p:nvPr/>
      </p:nvGrpSpPr>
      <p:grpSpPr>
        <a:xfrm>
          <a:off x="0" y="0"/>
          <a:ext cx="0" cy="0"/>
          <a:chOff x="0" y="0"/>
          <a:chExt cx="0" cy="0"/>
        </a:xfrm>
      </p:grpSpPr>
      <p:sp>
        <p:nvSpPr>
          <p:cNvPr id="43" name="Google Shape;43;p260"/>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60"/>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2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7" name="Google Shape;47;p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124.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149.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hyperlink" Target="https://docs.paloaltonetworks.com/prisma/prisma-clou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15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1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hyperlink" Target="https://www.markdownguide.org/cheat-sheet" TargetMode="External"/><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9.png"/><Relationship Id="rId2" Type="http://schemas.openxmlformats.org/officeDocument/2006/relationships/notesSlide" Target="../notesSlides/notesSlide26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9.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docs.microsoft.com/en-us/devops/plan/what-is-scru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jp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jp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jpg"/><Relationship Id="rId19" Type="http://schemas.openxmlformats.org/officeDocument/2006/relationships/image" Target="../media/image28.png"/><Relationship Id="rId31" Type="http://schemas.openxmlformats.org/officeDocument/2006/relationships/image" Target="../media/image40.jp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5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cheatsheetseries.owasp.org/cheatsheets/Cross_Site_Scripting_Prevention_Cheat_Sheet.html"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a:p>
          <a:p>
            <a:pPr marL="0" lvl="0" indent="0" algn="l" rtl="0">
              <a:lnSpc>
                <a:spcPct val="100000"/>
              </a:lnSpc>
              <a:spcBef>
                <a:spcPts val="0"/>
              </a:spcBef>
              <a:spcAft>
                <a:spcPts val="0"/>
              </a:spcAft>
              <a:buSzPts val="3500"/>
              <a:buNone/>
            </a:pPr>
            <a:r>
              <a:rPr lang="en-US" sz="2700"/>
              <a:t>Welcome</a:t>
            </a:r>
            <a:endParaRPr sz="2700"/>
          </a:p>
          <a:p>
            <a:pPr marL="0" lvl="0" indent="0" algn="l" rtl="0">
              <a:lnSpc>
                <a:spcPct val="100000"/>
              </a:lnSpc>
              <a:spcBef>
                <a:spcPts val="0"/>
              </a:spcBef>
              <a:spcAft>
                <a:spcPts val="0"/>
              </a:spcAft>
              <a:buSzPts val="3500"/>
              <a:buNone/>
            </a:pPr>
            <a:r>
              <a:rPr lang="en-US" sz="4500"/>
              <a:t>EIC EDGE – Week 1</a:t>
            </a:r>
            <a:br>
              <a:rPr lang="en-US" sz="4500"/>
            </a:br>
            <a:r>
              <a:rPr lang="en-US" sz="2800"/>
              <a:t>Software Development Methodology</a:t>
            </a:r>
            <a:endParaRPr sz="450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Three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DevSecOps</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Test-Driven Development (TDD)</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Four</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1</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Five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2</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0" name="Google Shape;1010;p9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MFA (Multi-Factor Authentication)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a CAPTCHA (though I hate them!)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Gather details about user devices to create a “fingerprint” for incoming sessions – if same “fingerprint” is logged several times in sequence, block</a:t>
            </a:r>
            <a:endParaRPr dirty="0"/>
          </a:p>
        </p:txBody>
      </p:sp>
      <p:sp>
        <p:nvSpPr>
          <p:cNvPr id="1011" name="Google Shape;1011;p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IP blacklisting</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Rate-limit non-residential traffic sources (like public Cloud)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Block headless browsers based on JavaScript calls used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Disallow e-mail addresses as user IDs</a:t>
            </a:r>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Capital Group’s primary Identity Provider (Okta) – includes built in credential stuffing protection and alerting</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Includes additional risk-based authentication that also considers device, location, request rate, etc.</a:t>
            </a:r>
            <a:endParaRPr dirty="0"/>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spTree>
    <p:extLst>
      <p:ext uri="{BB962C8B-B14F-4D97-AF65-F5344CB8AC3E}">
        <p14:creationId xmlns:p14="http://schemas.microsoft.com/office/powerpoint/2010/main" val="27198112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fef7a34216_0_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24" name="Google Shape;1024;gfef7a34216_0_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attack best describes when an attacker uses a bot to login to multiple accounts in parallel?</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SQL Injection</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25" name="Google Shape;1025;gfef7a34216_0_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fef7a34216_0_1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31" name="Google Shape;1031;gfef7a34216_0_1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In which attack does the attacker attempt to “clog” the network</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Large files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32" name="Google Shape;1032;gfef7a34216_0_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1041" name="Google Shape;1041;p10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To maintain a competitive advantage:</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to deliver software quickly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have high quality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be secure</a:t>
            </a:r>
            <a:endParaRPr/>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We want to merge speed &amp; agility with security &amp; quality!</a:t>
            </a:r>
            <a:endParaRPr/>
          </a:p>
        </p:txBody>
      </p:sp>
      <p:sp>
        <p:nvSpPr>
          <p:cNvPr id="1051" name="Google Shape;1051;p10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DevSecOps and how can businesses benefit from it?</a:t>
            </a:r>
            <a:endParaRPr/>
          </a:p>
        </p:txBody>
      </p:sp>
      <p:sp>
        <p:nvSpPr>
          <p:cNvPr id="1058" name="Google Shape;1058;p103"/>
          <p:cNvSpPr/>
          <p:nvPr/>
        </p:nvSpPr>
        <p:spPr>
          <a:xfrm>
            <a:off x="776809" y="1312939"/>
            <a:ext cx="782999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DevSecOps integrates software development with IT/SEC operations, leveraging </a:t>
            </a:r>
            <a:r>
              <a:rPr lang="en-US" sz="1200" b="1" i="1" u="none" strike="noStrike" cap="none">
                <a:solidFill>
                  <a:schemeClr val="accent1"/>
                </a:solidFill>
                <a:latin typeface="Arial"/>
                <a:ea typeface="Arial"/>
                <a:cs typeface="Arial"/>
                <a:sym typeface="Arial"/>
              </a:rPr>
              <a:t>automation</a:t>
            </a:r>
            <a:r>
              <a:rPr lang="en-US" sz="1200" b="0" i="1" u="none" strike="noStrike" cap="none">
                <a:solidFill>
                  <a:srgbClr val="000000"/>
                </a:solidFill>
                <a:latin typeface="Arial"/>
                <a:ea typeface="Arial"/>
                <a:cs typeface="Arial"/>
                <a:sym typeface="Arial"/>
              </a:rPr>
              <a:t> to </a:t>
            </a:r>
            <a:r>
              <a:rPr lang="en-US" sz="1200" b="1" i="1" u="none" strike="noStrike" cap="none">
                <a:solidFill>
                  <a:schemeClr val="accent1"/>
                </a:solidFill>
                <a:latin typeface="Arial"/>
                <a:ea typeface="Arial"/>
                <a:cs typeface="Arial"/>
                <a:sym typeface="Arial"/>
              </a:rPr>
              <a:t>shorten the product life-cycle</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and </a:t>
            </a:r>
            <a:r>
              <a:rPr lang="en-US" sz="1200" b="1" i="1" u="none" strike="noStrike" cap="none">
                <a:solidFill>
                  <a:schemeClr val="accent1"/>
                </a:solidFill>
                <a:latin typeface="Arial"/>
                <a:ea typeface="Arial"/>
                <a:cs typeface="Arial"/>
                <a:sym typeface="Arial"/>
              </a:rPr>
              <a:t>enable frequent deliveries</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aligned with the business needs, while </a:t>
            </a:r>
            <a:r>
              <a:rPr lang="en-US" sz="1200" b="1" i="1" u="none" strike="noStrike" cap="none">
                <a:solidFill>
                  <a:schemeClr val="accent1"/>
                </a:solidFill>
                <a:latin typeface="Arial"/>
                <a:ea typeface="Arial"/>
                <a:cs typeface="Arial"/>
                <a:sym typeface="Arial"/>
              </a:rPr>
              <a:t>ensuring quality</a:t>
            </a:r>
            <a:endParaRPr/>
          </a:p>
        </p:txBody>
      </p:sp>
      <p:grpSp>
        <p:nvGrpSpPr>
          <p:cNvPr id="1059" name="Google Shape;1059;p103"/>
          <p:cNvGrpSpPr/>
          <p:nvPr/>
        </p:nvGrpSpPr>
        <p:grpSpPr>
          <a:xfrm>
            <a:off x="458637" y="1182598"/>
            <a:ext cx="287683" cy="287683"/>
            <a:chOff x="628650" y="3463925"/>
            <a:chExt cx="269875" cy="269875"/>
          </a:xfrm>
        </p:grpSpPr>
        <p:sp>
          <p:nvSpPr>
            <p:cNvPr id="1060" name="Google Shape;1060;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61" name="Google Shape;1061;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062" name="Google Shape;1062;p103"/>
          <p:cNvSpPr txBox="1"/>
          <p:nvPr/>
        </p:nvSpPr>
        <p:spPr>
          <a:xfrm>
            <a:off x="1091047" y="2877256"/>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delivery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Ability to deliver software when ready</a:t>
            </a:r>
            <a:endParaRPr/>
          </a:p>
        </p:txBody>
      </p:sp>
      <p:sp>
        <p:nvSpPr>
          <p:cNvPr id="1063" name="Google Shape;1063;p103"/>
          <p:cNvSpPr txBox="1"/>
          <p:nvPr/>
        </p:nvSpPr>
        <p:spPr>
          <a:xfrm>
            <a:off x="1091047" y="340488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deployment</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One-click release of software to live</a:t>
            </a:r>
            <a:endParaRPr/>
          </a:p>
        </p:txBody>
      </p:sp>
      <p:sp>
        <p:nvSpPr>
          <p:cNvPr id="1064" name="Google Shape;1064;p103"/>
          <p:cNvSpPr txBox="1"/>
          <p:nvPr/>
        </p:nvSpPr>
        <p:spPr>
          <a:xfrm>
            <a:off x="1091047" y="4460445"/>
            <a:ext cx="3252782" cy="46166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Standardized and automated infrastructure mgmt. with built in security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 environment with infrastructure-as-a-code (IaC),</a:t>
            </a:r>
            <a:endParaRPr/>
          </a:p>
        </p:txBody>
      </p:sp>
      <p:sp>
        <p:nvSpPr>
          <p:cNvPr id="1065" name="Google Shape;1065;p103"/>
          <p:cNvSpPr txBox="1"/>
          <p:nvPr/>
        </p:nvSpPr>
        <p:spPr>
          <a:xfrm>
            <a:off x="1091047" y="234963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integration</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Automated testing and single source code mgmt. system</a:t>
            </a:r>
            <a:endParaRPr/>
          </a:p>
        </p:txBody>
      </p:sp>
      <p:sp>
        <p:nvSpPr>
          <p:cNvPr id="1066" name="Google Shape;1066;p103"/>
          <p:cNvSpPr txBox="1"/>
          <p:nvPr/>
        </p:nvSpPr>
        <p:spPr>
          <a:xfrm>
            <a:off x="1091047" y="3770924"/>
            <a:ext cx="3081707" cy="62324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monitoring and autonomic operations</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Highly</a:t>
            </a:r>
            <a:r>
              <a:rPr lang="en-US" sz="1050" b="1" i="0" u="none" strike="noStrike" cap="none">
                <a:solidFill>
                  <a:srgbClr val="575757"/>
                </a:solidFill>
                <a:latin typeface="Arial"/>
                <a:ea typeface="Arial"/>
                <a:cs typeface="Arial"/>
                <a:sym typeface="Arial"/>
              </a:rPr>
              <a:t> </a:t>
            </a:r>
            <a:r>
              <a:rPr lang="en-US" sz="900" b="0" i="0" u="none" strike="noStrike" cap="none">
                <a:solidFill>
                  <a:srgbClr val="7F7F7F"/>
                </a:solidFill>
                <a:latin typeface="Arial"/>
                <a:ea typeface="Arial"/>
                <a:cs typeface="Arial"/>
                <a:sym typeface="Arial"/>
              </a:rPr>
              <a:t>automated IT Operations, including security, vulnerability scanning</a:t>
            </a:r>
            <a:endParaRPr/>
          </a:p>
        </p:txBody>
      </p:sp>
      <p:grpSp>
        <p:nvGrpSpPr>
          <p:cNvPr id="1067" name="Google Shape;1067;p103"/>
          <p:cNvGrpSpPr/>
          <p:nvPr/>
        </p:nvGrpSpPr>
        <p:grpSpPr>
          <a:xfrm>
            <a:off x="4389993" y="2227598"/>
            <a:ext cx="229628" cy="2521075"/>
            <a:chOff x="5853323" y="2710885"/>
            <a:chExt cx="306171" cy="3361433"/>
          </a:xfrm>
        </p:grpSpPr>
        <p:cxnSp>
          <p:nvCxnSpPr>
            <p:cNvPr id="1068" name="Google Shape;1068;p103"/>
            <p:cNvCxnSpPr/>
            <p:nvPr/>
          </p:nvCxnSpPr>
          <p:spPr>
            <a:xfrm>
              <a:off x="6006409" y="2710885"/>
              <a:ext cx="0" cy="3361433"/>
            </a:xfrm>
            <a:prstGeom prst="straightConnector1">
              <a:avLst/>
            </a:prstGeom>
            <a:noFill/>
            <a:ln w="9525" cap="rnd" cmpd="sng">
              <a:solidFill>
                <a:srgbClr val="9A9A9A"/>
              </a:solidFill>
              <a:prstDash val="solid"/>
              <a:round/>
              <a:headEnd type="none" w="sm" len="sm"/>
              <a:tailEnd type="none" w="sm" len="sm"/>
            </a:ln>
          </p:spPr>
        </p:cxnSp>
        <p:grpSp>
          <p:nvGrpSpPr>
            <p:cNvPr id="1069" name="Google Shape;1069;p103"/>
            <p:cNvGrpSpPr/>
            <p:nvPr/>
          </p:nvGrpSpPr>
          <p:grpSpPr>
            <a:xfrm>
              <a:off x="5853323" y="4238146"/>
              <a:ext cx="306171" cy="306910"/>
              <a:chOff x="5937564" y="3833745"/>
              <a:chExt cx="306171" cy="306910"/>
            </a:xfrm>
          </p:grpSpPr>
          <p:sp>
            <p:nvSpPr>
              <p:cNvPr id="1070" name="Google Shape;1070;p103"/>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1071" name="Google Shape;1071;p103"/>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1072" name="Google Shape;1072;p103"/>
          <p:cNvSpPr/>
          <p:nvPr/>
        </p:nvSpPr>
        <p:spPr>
          <a:xfrm>
            <a:off x="5501921" y="242663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Speed</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Release in days, not months</a:t>
            </a:r>
            <a:endParaRPr/>
          </a:p>
        </p:txBody>
      </p:sp>
      <p:sp>
        <p:nvSpPr>
          <p:cNvPr id="1073" name="Google Shape;1073;p103"/>
          <p:cNvSpPr/>
          <p:nvPr/>
        </p:nvSpPr>
        <p:spPr>
          <a:xfrm>
            <a:off x="5494420" y="3073144"/>
            <a:ext cx="3196520"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Quality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Enable speed and enhance stability with rigor and confidence</a:t>
            </a:r>
            <a:endParaRPr/>
          </a:p>
        </p:txBody>
      </p:sp>
      <p:sp>
        <p:nvSpPr>
          <p:cNvPr id="1074" name="Google Shape;1074;p103"/>
          <p:cNvSpPr/>
          <p:nvPr/>
        </p:nvSpPr>
        <p:spPr>
          <a:xfrm>
            <a:off x="5530453" y="3838373"/>
            <a:ext cx="308170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Efficiency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Operate in automated environment and focus on high value tasks</a:t>
            </a:r>
            <a:endParaRPr/>
          </a:p>
        </p:txBody>
      </p:sp>
      <p:sp>
        <p:nvSpPr>
          <p:cNvPr id="1075" name="Google Shape;1075;p103"/>
          <p:cNvSpPr/>
          <p:nvPr/>
        </p:nvSpPr>
        <p:spPr>
          <a:xfrm>
            <a:off x="472050"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DevSecOps Building Blocks</a:t>
            </a:r>
            <a:endParaRPr/>
          </a:p>
        </p:txBody>
      </p:sp>
      <p:sp>
        <p:nvSpPr>
          <p:cNvPr id="1076" name="Google Shape;1076;p103"/>
          <p:cNvSpPr/>
          <p:nvPr/>
        </p:nvSpPr>
        <p:spPr>
          <a:xfrm>
            <a:off x="4925671"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Impact Levers</a:t>
            </a:r>
            <a:endParaRPr/>
          </a:p>
        </p:txBody>
      </p:sp>
      <p:sp>
        <p:nvSpPr>
          <p:cNvPr id="1077" name="Google Shape;1077;p103"/>
          <p:cNvSpPr/>
          <p:nvPr/>
        </p:nvSpPr>
        <p:spPr>
          <a:xfrm>
            <a:off x="477531" y="2360692"/>
            <a:ext cx="4082225"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078" name="Google Shape;1078;p103"/>
          <p:cNvSpPr/>
          <p:nvPr/>
        </p:nvSpPr>
        <p:spPr>
          <a:xfrm>
            <a:off x="5220681" y="3239790"/>
            <a:ext cx="3046581"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079" name="Google Shape;1079;p103"/>
          <p:cNvGrpSpPr/>
          <p:nvPr/>
        </p:nvGrpSpPr>
        <p:grpSpPr>
          <a:xfrm>
            <a:off x="4828917" y="2269126"/>
            <a:ext cx="665503" cy="664859"/>
            <a:chOff x="5273675" y="2606675"/>
            <a:chExt cx="1646238" cy="1644650"/>
          </a:xfrm>
        </p:grpSpPr>
        <p:sp>
          <p:nvSpPr>
            <p:cNvPr id="1080" name="Google Shape;1080;p103"/>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81" name="Google Shape;1081;p103"/>
            <p:cNvGrpSpPr/>
            <p:nvPr/>
          </p:nvGrpSpPr>
          <p:grpSpPr>
            <a:xfrm>
              <a:off x="5565774" y="2776538"/>
              <a:ext cx="1062038" cy="1322388"/>
              <a:chOff x="5565774" y="2776538"/>
              <a:chExt cx="1062038" cy="1322388"/>
            </a:xfrm>
          </p:grpSpPr>
          <p:sp>
            <p:nvSpPr>
              <p:cNvPr id="1082" name="Google Shape;1082;p103"/>
              <p:cNvSpPr/>
              <p:nvPr/>
            </p:nvSpPr>
            <p:spPr>
              <a:xfrm>
                <a:off x="5565774" y="2776538"/>
                <a:ext cx="1062038" cy="1322388"/>
              </a:xfrm>
              <a:custGeom>
                <a:avLst/>
                <a:gdLst/>
                <a:ahLst/>
                <a:cxnLst/>
                <a:rect l="l" t="t" r="r" b="b"/>
                <a:pathLst>
                  <a:path w="1062038" h="1322388" extrusionOk="0">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3" name="Google Shape;1083;p103"/>
              <p:cNvSpPr/>
              <p:nvPr/>
            </p:nvSpPr>
            <p:spPr>
              <a:xfrm>
                <a:off x="5629275" y="3100388"/>
                <a:ext cx="935038" cy="935038"/>
              </a:xfrm>
              <a:custGeom>
                <a:avLst/>
                <a:gdLst/>
                <a:ahLst/>
                <a:cxnLst/>
                <a:rect l="l" t="t" r="r" b="b"/>
                <a:pathLst>
                  <a:path w="935038" h="935038" extrusionOk="0">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84" name="Google Shape;1084;p103"/>
          <p:cNvGrpSpPr/>
          <p:nvPr/>
        </p:nvGrpSpPr>
        <p:grpSpPr>
          <a:xfrm>
            <a:off x="4853790" y="2982392"/>
            <a:ext cx="664757" cy="665372"/>
            <a:chOff x="1682" y="0"/>
            <a:chExt cx="4316" cy="4320"/>
          </a:xfrm>
        </p:grpSpPr>
        <p:sp>
          <p:nvSpPr>
            <p:cNvPr id="1085" name="Google Shape;1085;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6" name="Google Shape;1086;p103"/>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7" name="Google Shape;1087;p103"/>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88" name="Google Shape;1088;p103"/>
          <p:cNvGrpSpPr/>
          <p:nvPr/>
        </p:nvGrpSpPr>
        <p:grpSpPr>
          <a:xfrm>
            <a:off x="4882355" y="3633050"/>
            <a:ext cx="664757" cy="665372"/>
            <a:chOff x="1682" y="0"/>
            <a:chExt cx="4316" cy="4320"/>
          </a:xfrm>
        </p:grpSpPr>
        <p:sp>
          <p:nvSpPr>
            <p:cNvPr id="1089" name="Google Shape;1089;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0" name="Google Shape;1090;p103"/>
            <p:cNvSpPr/>
            <p:nvPr/>
          </p:nvSpPr>
          <p:spPr>
            <a:xfrm>
              <a:off x="2401" y="2201"/>
              <a:ext cx="2881" cy="1564"/>
            </a:xfrm>
            <a:custGeom>
              <a:avLst/>
              <a:gdLst/>
              <a:ahLst/>
              <a:cxnLst/>
              <a:rect l="l" t="t" r="r" b="b"/>
              <a:pathLst>
                <a:path w="1538" h="834" extrusionOk="0">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1" name="Google Shape;1091;p103"/>
            <p:cNvSpPr/>
            <p:nvPr/>
          </p:nvSpPr>
          <p:spPr>
            <a:xfrm>
              <a:off x="2473" y="748"/>
              <a:ext cx="2738" cy="1540"/>
            </a:xfrm>
            <a:custGeom>
              <a:avLst/>
              <a:gdLst/>
              <a:ahLst/>
              <a:cxnLst/>
              <a:rect l="l" t="t" r="r" b="b"/>
              <a:pathLst>
                <a:path w="1462" h="821" extrusionOk="0">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92" name="Google Shape;1092;p103"/>
          <p:cNvGrpSpPr/>
          <p:nvPr/>
        </p:nvGrpSpPr>
        <p:grpSpPr>
          <a:xfrm>
            <a:off x="448232" y="2227598"/>
            <a:ext cx="543647" cy="544149"/>
            <a:chOff x="5273801" y="2606040"/>
            <a:chExt cx="1644396" cy="1645920"/>
          </a:xfrm>
        </p:grpSpPr>
        <p:sp>
          <p:nvSpPr>
            <p:cNvPr id="1093" name="Google Shape;1093;p103"/>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94" name="Google Shape;1094;p103"/>
            <p:cNvGrpSpPr/>
            <p:nvPr/>
          </p:nvGrpSpPr>
          <p:grpSpPr>
            <a:xfrm>
              <a:off x="5343905" y="2928366"/>
              <a:ext cx="1505712" cy="995553"/>
              <a:chOff x="5343905" y="2928366"/>
              <a:chExt cx="1505712" cy="995553"/>
            </a:xfrm>
          </p:grpSpPr>
          <p:sp>
            <p:nvSpPr>
              <p:cNvPr id="1095" name="Google Shape;1095;p103"/>
              <p:cNvSpPr/>
              <p:nvPr/>
            </p:nvSpPr>
            <p:spPr>
              <a:xfrm>
                <a:off x="5696330" y="2928366"/>
                <a:ext cx="1153287" cy="654177"/>
              </a:xfrm>
              <a:custGeom>
                <a:avLst/>
                <a:gdLst/>
                <a:ahLst/>
                <a:cxnLst/>
                <a:rect l="l" t="t" r="r" b="b"/>
                <a:pathLst>
                  <a:path w="1616" h="916" extrusionOk="0">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6" name="Google Shape;1096;p103"/>
              <p:cNvSpPr/>
              <p:nvPr/>
            </p:nvSpPr>
            <p:spPr>
              <a:xfrm>
                <a:off x="5343905" y="2961132"/>
                <a:ext cx="971931" cy="962787"/>
              </a:xfrm>
              <a:custGeom>
                <a:avLst/>
                <a:gdLst/>
                <a:ahLst/>
                <a:cxnLst/>
                <a:rect l="l" t="t" r="r" b="b"/>
                <a:pathLst>
                  <a:path w="1362" h="1348" extrusionOk="0">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97" name="Google Shape;1097;p103"/>
          <p:cNvGrpSpPr/>
          <p:nvPr/>
        </p:nvGrpSpPr>
        <p:grpSpPr>
          <a:xfrm>
            <a:off x="448233" y="2755223"/>
            <a:ext cx="543645" cy="544149"/>
            <a:chOff x="1682" y="0"/>
            <a:chExt cx="4316" cy="4320"/>
          </a:xfrm>
        </p:grpSpPr>
        <p:sp>
          <p:nvSpPr>
            <p:cNvPr id="1098" name="Google Shape;1098;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9" name="Google Shape;1099;p103"/>
            <p:cNvSpPr/>
            <p:nvPr/>
          </p:nvSpPr>
          <p:spPr>
            <a:xfrm>
              <a:off x="2162" y="1588"/>
              <a:ext cx="3562" cy="1601"/>
            </a:xfrm>
            <a:custGeom>
              <a:avLst/>
              <a:gdLst/>
              <a:ahLst/>
              <a:cxnLst/>
              <a:rect l="l" t="t" r="r" b="b"/>
              <a:pathLst>
                <a:path w="1902" h="854" extrusionOk="0">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0" name="Google Shape;1100;p103"/>
            <p:cNvSpPr/>
            <p:nvPr/>
          </p:nvSpPr>
          <p:spPr>
            <a:xfrm>
              <a:off x="1963" y="1144"/>
              <a:ext cx="3501" cy="1878"/>
            </a:xfrm>
            <a:custGeom>
              <a:avLst/>
              <a:gdLst/>
              <a:ahLst/>
              <a:cxnLst/>
              <a:rect l="l" t="t" r="r" b="b"/>
              <a:pathLst>
                <a:path w="1869" h="1002" extrusionOk="0">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1" name="Google Shape;1101;p103"/>
          <p:cNvGrpSpPr/>
          <p:nvPr/>
        </p:nvGrpSpPr>
        <p:grpSpPr>
          <a:xfrm>
            <a:off x="448233" y="3282848"/>
            <a:ext cx="543645" cy="544149"/>
            <a:chOff x="1682" y="0"/>
            <a:chExt cx="4316" cy="4320"/>
          </a:xfrm>
        </p:grpSpPr>
        <p:sp>
          <p:nvSpPr>
            <p:cNvPr id="1102" name="Google Shape;1102;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3" name="Google Shape;1103;p103"/>
            <p:cNvSpPr/>
            <p:nvPr/>
          </p:nvSpPr>
          <p:spPr>
            <a:xfrm>
              <a:off x="2251" y="351"/>
              <a:ext cx="3178" cy="3615"/>
            </a:xfrm>
            <a:custGeom>
              <a:avLst/>
              <a:gdLst/>
              <a:ahLst/>
              <a:cxnLst/>
              <a:rect l="l" t="t" r="r" b="b"/>
              <a:pathLst>
                <a:path w="1696" h="1928" extrusionOk="0">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4" name="Google Shape;1104;p103"/>
            <p:cNvSpPr/>
            <p:nvPr/>
          </p:nvSpPr>
          <p:spPr>
            <a:xfrm>
              <a:off x="2032" y="570"/>
              <a:ext cx="3616" cy="3176"/>
            </a:xfrm>
            <a:custGeom>
              <a:avLst/>
              <a:gdLst/>
              <a:ahLst/>
              <a:cxnLst/>
              <a:rect l="l" t="t" r="r" b="b"/>
              <a:pathLst>
                <a:path w="1930" h="1694" extrusionOk="0">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5" name="Google Shape;1105;p103"/>
          <p:cNvGrpSpPr/>
          <p:nvPr/>
        </p:nvGrpSpPr>
        <p:grpSpPr>
          <a:xfrm>
            <a:off x="447981" y="3810473"/>
            <a:ext cx="544149" cy="544149"/>
            <a:chOff x="5273675" y="2606675"/>
            <a:chExt cx="1644650" cy="1644650"/>
          </a:xfrm>
        </p:grpSpPr>
        <p:sp>
          <p:nvSpPr>
            <p:cNvPr id="1106" name="Google Shape;1106;p103"/>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107" name="Google Shape;1107;p103"/>
            <p:cNvGrpSpPr/>
            <p:nvPr/>
          </p:nvGrpSpPr>
          <p:grpSpPr>
            <a:xfrm>
              <a:off x="5646738" y="2776538"/>
              <a:ext cx="898525" cy="1304925"/>
              <a:chOff x="5646738" y="2776538"/>
              <a:chExt cx="898525" cy="1304925"/>
            </a:xfrm>
          </p:grpSpPr>
          <p:sp>
            <p:nvSpPr>
              <p:cNvPr id="1108" name="Google Shape;1108;p103"/>
              <p:cNvSpPr/>
              <p:nvPr/>
            </p:nvSpPr>
            <p:spPr>
              <a:xfrm>
                <a:off x="5646738" y="2890838"/>
                <a:ext cx="898525" cy="1190625"/>
              </a:xfrm>
              <a:custGeom>
                <a:avLst/>
                <a:gdLst/>
                <a:ahLst/>
                <a:cxnLst/>
                <a:rect l="l" t="t" r="r" b="b"/>
                <a:pathLst>
                  <a:path w="898525" h="1190625" extrusionOk="0">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9" name="Google Shape;1109;p103"/>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110" name="Google Shape;1110;p103"/>
          <p:cNvGrpSpPr/>
          <p:nvPr/>
        </p:nvGrpSpPr>
        <p:grpSpPr>
          <a:xfrm>
            <a:off x="458636" y="4392439"/>
            <a:ext cx="543645" cy="544149"/>
            <a:chOff x="1682" y="0"/>
            <a:chExt cx="4316" cy="4320"/>
          </a:xfrm>
        </p:grpSpPr>
        <p:sp>
          <p:nvSpPr>
            <p:cNvPr id="1111" name="Google Shape;1111;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2" name="Google Shape;1112;p103"/>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3" name="Google Shape;1113;p103"/>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14" name="Google Shape;1114;p103"/>
          <p:cNvGrpSpPr/>
          <p:nvPr/>
        </p:nvGrpSpPr>
        <p:grpSpPr>
          <a:xfrm rot="10800000">
            <a:off x="8140371" y="1457026"/>
            <a:ext cx="287683" cy="287683"/>
            <a:chOff x="628650" y="3463925"/>
            <a:chExt cx="269875" cy="269875"/>
          </a:xfrm>
        </p:grpSpPr>
        <p:sp>
          <p:nvSpPr>
            <p:cNvPr id="1115" name="Google Shape;1115;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16" name="Google Shape;1116;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117" name="Google Shape;1117;p103"/>
          <p:cNvSpPr/>
          <p:nvPr/>
        </p:nvSpPr>
        <p:spPr>
          <a:xfrm>
            <a:off x="5530453" y="439538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Security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Baked-in and fully integrated into SDLC</a:t>
            </a:r>
            <a:endParaRPr/>
          </a:p>
        </p:txBody>
      </p:sp>
      <p:grpSp>
        <p:nvGrpSpPr>
          <p:cNvPr id="1118" name="Google Shape;1118;p103"/>
          <p:cNvGrpSpPr/>
          <p:nvPr/>
        </p:nvGrpSpPr>
        <p:grpSpPr>
          <a:xfrm>
            <a:off x="4925671" y="4298421"/>
            <a:ext cx="543645" cy="543645"/>
            <a:chOff x="2078" y="1116"/>
            <a:chExt cx="288" cy="288"/>
          </a:xfrm>
        </p:grpSpPr>
        <p:sp>
          <p:nvSpPr>
            <p:cNvPr id="1119" name="Google Shape;1119;p103"/>
            <p:cNvSpPr/>
            <p:nvPr/>
          </p:nvSpPr>
          <p:spPr>
            <a:xfrm>
              <a:off x="2078" y="1116"/>
              <a:ext cx="288" cy="2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20" name="Google Shape;1120;p103"/>
            <p:cNvSpPr/>
            <p:nvPr/>
          </p:nvSpPr>
          <p:spPr>
            <a:xfrm>
              <a:off x="2132" y="1133"/>
              <a:ext cx="180" cy="254"/>
            </a:xfrm>
            <a:custGeom>
              <a:avLst/>
              <a:gdLst/>
              <a:ahLst/>
              <a:cxnLst/>
              <a:rect l="l" t="t" r="r" b="b"/>
              <a:pathLst>
                <a:path w="624" h="880" extrusionOk="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1121" name="Google Shape;1121;p1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107</a:t>
            </a:fld>
            <a:endParaRPr>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04"/>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Security in Software Engineering – The Traditional Way</a:t>
            </a:r>
            <a:endParaRPr sz="1350">
              <a:solidFill>
                <a:schemeClr val="lt2"/>
              </a:solidFill>
            </a:endParaRPr>
          </a:p>
        </p:txBody>
      </p:sp>
      <p:grpSp>
        <p:nvGrpSpPr>
          <p:cNvPr id="1127" name="Google Shape;1127;p104"/>
          <p:cNvGrpSpPr/>
          <p:nvPr/>
        </p:nvGrpSpPr>
        <p:grpSpPr>
          <a:xfrm>
            <a:off x="2139740" y="2171925"/>
            <a:ext cx="4864519" cy="2265916"/>
            <a:chOff x="2139740" y="1757867"/>
            <a:chExt cx="4864519" cy="2265916"/>
          </a:xfrm>
        </p:grpSpPr>
        <p:grpSp>
          <p:nvGrpSpPr>
            <p:cNvPr id="1128" name="Google Shape;1128;p104"/>
            <p:cNvGrpSpPr/>
            <p:nvPr/>
          </p:nvGrpSpPr>
          <p:grpSpPr>
            <a:xfrm>
              <a:off x="2139740" y="1757867"/>
              <a:ext cx="4864519" cy="2265916"/>
              <a:chOff x="2237450" y="1854836"/>
              <a:chExt cx="4516709" cy="2139879"/>
            </a:xfrm>
          </p:grpSpPr>
          <p:sp>
            <p:nvSpPr>
              <p:cNvPr id="1129" name="Google Shape;1129;p104"/>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0" name="Google Shape;1130;p104"/>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1" name="Google Shape;1131;p104"/>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2" name="Google Shape;1132;p104"/>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3" name="Google Shape;1133;p104"/>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4" name="Google Shape;1134;p104"/>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5" name="Google Shape;1135;p104"/>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136" name="Google Shape;1136;p104"/>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1137" name="Google Shape;1137;p104"/>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1138" name="Google Shape;1138;p104"/>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1139" name="Google Shape;1139;p104"/>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1140" name="Google Shape;1140;p104"/>
            <p:cNvSpPr/>
            <p:nvPr/>
          </p:nvSpPr>
          <p:spPr>
            <a:xfrm rot="-5650392">
              <a:off x="2121072" y="2663449"/>
              <a:ext cx="926857" cy="338554"/>
            </a:xfrm>
            <a:prstGeom prst="rect">
              <a:avLst/>
            </a:prstGeom>
          </p:spPr>
          <p:txBody>
            <a:bodyPr>
              <a:prstTxWarp prst="textPlain">
                <a:avLst/>
              </a:prstTxWarp>
            </a:bodyPr>
            <a:lstStyle/>
            <a:p>
              <a:pPr lvl="0" algn="ctr"/>
              <a:r>
                <a:rPr b="0" i="0">
                  <a:ln>
                    <a:noFill/>
                  </a:ln>
                  <a:solidFill>
                    <a:schemeClr val="dk1"/>
                  </a:solidFill>
                  <a:latin typeface="Arial"/>
                </a:rPr>
                <a:t>Operate</a:t>
              </a:r>
            </a:p>
          </p:txBody>
        </p:sp>
        <p:sp>
          <p:nvSpPr>
            <p:cNvPr id="1141" name="Google Shape;1141;p104"/>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pic>
        <p:nvPicPr>
          <p:cNvPr id="1142" name="Google Shape;1142;p104" descr="Lock outline"/>
          <p:cNvPicPr preferRelativeResize="0"/>
          <p:nvPr/>
        </p:nvPicPr>
        <p:blipFill rotWithShape="1">
          <a:blip r:embed="rId3">
            <a:alphaModFix/>
          </a:blip>
          <a:srcRect/>
          <a:stretch/>
        </p:blipFill>
        <p:spPr>
          <a:xfrm>
            <a:off x="4419294" y="1682987"/>
            <a:ext cx="397764" cy="397764"/>
          </a:xfrm>
          <a:prstGeom prst="rect">
            <a:avLst/>
          </a:prstGeom>
          <a:noFill/>
          <a:ln>
            <a:noFill/>
          </a:ln>
        </p:spPr>
      </p:pic>
      <p:sp>
        <p:nvSpPr>
          <p:cNvPr id="1143" name="Google Shape;1143;p104"/>
          <p:cNvSpPr/>
          <p:nvPr/>
        </p:nvSpPr>
        <p:spPr>
          <a:xfrm rot="-8259993">
            <a:off x="4312095" y="2074993"/>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144" name="Google Shape;1144;p104"/>
          <p:cNvSpPr txBox="1"/>
          <p:nvPr/>
        </p:nvSpPr>
        <p:spPr>
          <a:xfrm>
            <a:off x="4933354" y="1130053"/>
            <a:ext cx="4098504" cy="866904"/>
          </a:xfrm>
          <a:prstGeom prst="rect">
            <a:avLst/>
          </a:prstGeom>
          <a:noFill/>
          <a:ln>
            <a:noFill/>
          </a:ln>
        </p:spPr>
        <p:txBody>
          <a:bodyPr spcFirstLastPara="1" wrap="square" lIns="91425" tIns="45700" rIns="91425" bIns="45700" anchor="t" anchorCtr="0">
            <a:spAutoFit/>
          </a:bodyPr>
          <a:lstStyle/>
          <a:p>
            <a:pPr marL="243000" marR="0" lvl="1" indent="-162000" algn="l" rtl="0">
              <a:lnSpc>
                <a:spcPct val="100000"/>
              </a:lnSpc>
              <a:spcBef>
                <a:spcPts val="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Not enough time in schedule to absorb changes required to remediate</a:t>
            </a:r>
            <a:endParaRPr/>
          </a:p>
          <a:p>
            <a:pPr marL="243000" marR="0" lvl="1" indent="-162000" algn="l" rtl="0">
              <a:lnSpc>
                <a:spcPct val="100000"/>
              </a:lnSpc>
              <a:spcBef>
                <a:spcPts val="45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Activities required to remediate may be complex</a:t>
            </a:r>
            <a:endParaRPr/>
          </a:p>
          <a:p>
            <a:pPr marL="243000" marR="0" lvl="1" indent="-162000" algn="l" rtl="0">
              <a:lnSpc>
                <a:spcPct val="100000"/>
              </a:lnSpc>
              <a:spcBef>
                <a:spcPts val="45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Security issues require revisit of one or more previous phases</a:t>
            </a:r>
            <a:endParaRPr/>
          </a:p>
        </p:txBody>
      </p:sp>
      <p:sp>
        <p:nvSpPr>
          <p:cNvPr id="1145" name="Google Shape;1145;p1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108</a:t>
            </a:fld>
            <a:endParaRPr>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5"/>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Security in Software Engineering – A Better Way</a:t>
            </a:r>
            <a:endParaRPr sz="1350">
              <a:solidFill>
                <a:schemeClr val="lt2"/>
              </a:solidFill>
            </a:endParaRPr>
          </a:p>
        </p:txBody>
      </p:sp>
      <p:grpSp>
        <p:nvGrpSpPr>
          <p:cNvPr id="1151" name="Google Shape;1151;p105"/>
          <p:cNvGrpSpPr/>
          <p:nvPr/>
        </p:nvGrpSpPr>
        <p:grpSpPr>
          <a:xfrm>
            <a:off x="2139740" y="2171925"/>
            <a:ext cx="4864519" cy="2265916"/>
            <a:chOff x="2139740" y="1757867"/>
            <a:chExt cx="4864519" cy="2265916"/>
          </a:xfrm>
        </p:grpSpPr>
        <p:grpSp>
          <p:nvGrpSpPr>
            <p:cNvPr id="1152" name="Google Shape;1152;p105"/>
            <p:cNvGrpSpPr/>
            <p:nvPr/>
          </p:nvGrpSpPr>
          <p:grpSpPr>
            <a:xfrm>
              <a:off x="2139740" y="1757867"/>
              <a:ext cx="4864519" cy="2265916"/>
              <a:chOff x="2237450" y="1854836"/>
              <a:chExt cx="4516709" cy="2139879"/>
            </a:xfrm>
          </p:grpSpPr>
          <p:sp>
            <p:nvSpPr>
              <p:cNvPr id="1153" name="Google Shape;1153;p105"/>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4" name="Google Shape;1154;p105"/>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5" name="Google Shape;1155;p105"/>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6" name="Google Shape;1156;p105"/>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7" name="Google Shape;1157;p105"/>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8" name="Google Shape;1158;p105"/>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9" name="Google Shape;1159;p105"/>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160" name="Google Shape;1160;p105"/>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1161" name="Google Shape;1161;p105"/>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1162" name="Google Shape;1162;p105"/>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1163" name="Google Shape;1163;p105"/>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1164" name="Google Shape;1164;p105"/>
            <p:cNvSpPr/>
            <p:nvPr/>
          </p:nvSpPr>
          <p:spPr>
            <a:xfrm rot="-5650392">
              <a:off x="2121072" y="2663449"/>
              <a:ext cx="926857" cy="338554"/>
            </a:xfrm>
            <a:prstGeom prst="rect">
              <a:avLst/>
            </a:prstGeom>
          </p:spPr>
          <p:txBody>
            <a:bodyPr>
              <a:prstTxWarp prst="textPlain">
                <a:avLst/>
              </a:prstTxWarp>
            </a:bodyPr>
            <a:lstStyle/>
            <a:p>
              <a:pPr lvl="0" algn="ctr"/>
              <a:r>
                <a:rPr b="0" i="0">
                  <a:ln>
                    <a:noFill/>
                  </a:ln>
                  <a:solidFill>
                    <a:schemeClr val="dk1"/>
                  </a:solidFill>
                  <a:latin typeface="Arial"/>
                </a:rPr>
                <a:t>Operate</a:t>
              </a:r>
            </a:p>
          </p:txBody>
        </p:sp>
        <p:sp>
          <p:nvSpPr>
            <p:cNvPr id="1165" name="Google Shape;1165;p105"/>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pic>
        <p:nvPicPr>
          <p:cNvPr id="1166" name="Google Shape;1166;p105" descr="Lock outline"/>
          <p:cNvPicPr preferRelativeResize="0"/>
          <p:nvPr/>
        </p:nvPicPr>
        <p:blipFill rotWithShape="1">
          <a:blip r:embed="rId3">
            <a:alphaModFix/>
          </a:blip>
          <a:srcRect/>
          <a:stretch/>
        </p:blipFill>
        <p:spPr>
          <a:xfrm>
            <a:off x="3390042" y="1368753"/>
            <a:ext cx="397764" cy="397764"/>
          </a:xfrm>
          <a:prstGeom prst="rect">
            <a:avLst/>
          </a:prstGeom>
          <a:noFill/>
          <a:ln>
            <a:noFill/>
          </a:ln>
        </p:spPr>
      </p:pic>
      <p:sp>
        <p:nvSpPr>
          <p:cNvPr id="1167" name="Google Shape;1167;p105"/>
          <p:cNvSpPr/>
          <p:nvPr/>
        </p:nvSpPr>
        <p:spPr>
          <a:xfrm rot="10800000">
            <a:off x="3533029" y="1772209"/>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168" name="Google Shape;1168;p1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109</a:t>
            </a:fld>
            <a:endParaRPr>
              <a:latin typeface="Arial"/>
              <a:ea typeface="Arial"/>
              <a:cs typeface="Arial"/>
              <a:sym typeface="Arial"/>
            </a:endParaRPr>
          </a:p>
        </p:txBody>
      </p:sp>
      <p:pic>
        <p:nvPicPr>
          <p:cNvPr id="1169" name="Google Shape;1169;p105" descr="Lock outline"/>
          <p:cNvPicPr preferRelativeResize="0"/>
          <p:nvPr/>
        </p:nvPicPr>
        <p:blipFill rotWithShape="1">
          <a:blip r:embed="rId3">
            <a:alphaModFix/>
          </a:blip>
          <a:srcRect/>
          <a:stretch/>
        </p:blipFill>
        <p:spPr>
          <a:xfrm>
            <a:off x="5666799" y="1319812"/>
            <a:ext cx="397764" cy="397764"/>
          </a:xfrm>
          <a:prstGeom prst="rect">
            <a:avLst/>
          </a:prstGeom>
          <a:noFill/>
          <a:ln>
            <a:noFill/>
          </a:ln>
        </p:spPr>
      </p:pic>
      <p:sp>
        <p:nvSpPr>
          <p:cNvPr id="1170" name="Google Shape;1170;p105"/>
          <p:cNvSpPr/>
          <p:nvPr/>
        </p:nvSpPr>
        <p:spPr>
          <a:xfrm rot="10800000">
            <a:off x="5795915" y="1724108"/>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171" name="Google Shape;1171;p105" descr="Lock outline"/>
          <p:cNvPicPr preferRelativeResize="0"/>
          <p:nvPr/>
        </p:nvPicPr>
        <p:blipFill rotWithShape="1">
          <a:blip r:embed="rId3">
            <a:alphaModFix/>
          </a:blip>
          <a:srcRect/>
          <a:stretch/>
        </p:blipFill>
        <p:spPr>
          <a:xfrm>
            <a:off x="7414559" y="3291789"/>
            <a:ext cx="397764" cy="397764"/>
          </a:xfrm>
          <a:prstGeom prst="rect">
            <a:avLst/>
          </a:prstGeom>
          <a:noFill/>
          <a:ln>
            <a:noFill/>
          </a:ln>
        </p:spPr>
      </p:pic>
      <p:sp>
        <p:nvSpPr>
          <p:cNvPr id="1172" name="Google Shape;1172;p105"/>
          <p:cNvSpPr/>
          <p:nvPr/>
        </p:nvSpPr>
        <p:spPr>
          <a:xfrm rot="-5400000">
            <a:off x="7165789" y="3347822"/>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173" name="Google Shape;1173;p105" descr="Lock outline"/>
          <p:cNvPicPr preferRelativeResize="0"/>
          <p:nvPr/>
        </p:nvPicPr>
        <p:blipFill rotWithShape="1">
          <a:blip r:embed="rId3">
            <a:alphaModFix/>
          </a:blip>
          <a:srcRect/>
          <a:stretch/>
        </p:blipFill>
        <p:spPr>
          <a:xfrm>
            <a:off x="4564088" y="4300550"/>
            <a:ext cx="397764" cy="397764"/>
          </a:xfrm>
          <a:prstGeom prst="rect">
            <a:avLst/>
          </a:prstGeom>
          <a:noFill/>
          <a:ln>
            <a:noFill/>
          </a:ln>
        </p:spPr>
      </p:pic>
      <p:sp>
        <p:nvSpPr>
          <p:cNvPr id="1174" name="Google Shape;1174;p105"/>
          <p:cNvSpPr/>
          <p:nvPr/>
        </p:nvSpPr>
        <p:spPr>
          <a:xfrm>
            <a:off x="4692171" y="3918305"/>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175" name="Google Shape;1175;p105" descr="Lock outline"/>
          <p:cNvPicPr preferRelativeResize="0"/>
          <p:nvPr/>
        </p:nvPicPr>
        <p:blipFill rotWithShape="1">
          <a:blip r:embed="rId3">
            <a:alphaModFix/>
          </a:blip>
          <a:srcRect/>
          <a:stretch/>
        </p:blipFill>
        <p:spPr>
          <a:xfrm>
            <a:off x="1268859" y="2973330"/>
            <a:ext cx="397764" cy="397764"/>
          </a:xfrm>
          <a:prstGeom prst="rect">
            <a:avLst/>
          </a:prstGeom>
          <a:noFill/>
          <a:ln>
            <a:noFill/>
          </a:ln>
        </p:spPr>
      </p:pic>
      <p:sp>
        <p:nvSpPr>
          <p:cNvPr id="1176" name="Google Shape;1176;p105"/>
          <p:cNvSpPr/>
          <p:nvPr/>
        </p:nvSpPr>
        <p:spPr>
          <a:xfrm rot="5400000">
            <a:off x="1788145" y="3047223"/>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6"/>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Security in Software Engineering – DevSecOps</a:t>
            </a:r>
            <a:endParaRPr sz="1350">
              <a:solidFill>
                <a:schemeClr val="lt2"/>
              </a:solidFill>
            </a:endParaRPr>
          </a:p>
        </p:txBody>
      </p:sp>
      <p:grpSp>
        <p:nvGrpSpPr>
          <p:cNvPr id="1182" name="Google Shape;1182;p106"/>
          <p:cNvGrpSpPr/>
          <p:nvPr/>
        </p:nvGrpSpPr>
        <p:grpSpPr>
          <a:xfrm>
            <a:off x="2139740" y="2171925"/>
            <a:ext cx="4864519" cy="2265916"/>
            <a:chOff x="2139740" y="1757867"/>
            <a:chExt cx="4864519" cy="2265916"/>
          </a:xfrm>
        </p:grpSpPr>
        <p:grpSp>
          <p:nvGrpSpPr>
            <p:cNvPr id="1183" name="Google Shape;1183;p106"/>
            <p:cNvGrpSpPr/>
            <p:nvPr/>
          </p:nvGrpSpPr>
          <p:grpSpPr>
            <a:xfrm>
              <a:off x="2139740" y="1757867"/>
              <a:ext cx="4864519" cy="2265916"/>
              <a:chOff x="2237450" y="1854836"/>
              <a:chExt cx="4516709" cy="2139879"/>
            </a:xfrm>
          </p:grpSpPr>
          <p:sp>
            <p:nvSpPr>
              <p:cNvPr id="1184" name="Google Shape;1184;p106"/>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5" name="Google Shape;1185;p106"/>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6" name="Google Shape;1186;p106"/>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7" name="Google Shape;1187;p106"/>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8" name="Google Shape;1188;p106"/>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9" name="Google Shape;1189;p106"/>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0" name="Google Shape;1190;p106"/>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191" name="Google Shape;1191;p106"/>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1192" name="Google Shape;1192;p106"/>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1193" name="Google Shape;1193;p106"/>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1194" name="Google Shape;1194;p106"/>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1195" name="Google Shape;1195;p106"/>
            <p:cNvSpPr/>
            <p:nvPr/>
          </p:nvSpPr>
          <p:spPr>
            <a:xfrm rot="-5650392">
              <a:off x="2121072" y="2663449"/>
              <a:ext cx="926857" cy="338554"/>
            </a:xfrm>
            <a:prstGeom prst="rect">
              <a:avLst/>
            </a:prstGeom>
          </p:spPr>
          <p:txBody>
            <a:bodyPr>
              <a:prstTxWarp prst="textPlain">
                <a:avLst/>
              </a:prstTxWarp>
            </a:bodyPr>
            <a:lstStyle/>
            <a:p>
              <a:pPr lvl="0" algn="ctr"/>
              <a:r>
                <a:rPr b="0" i="0">
                  <a:ln>
                    <a:noFill/>
                  </a:ln>
                  <a:solidFill>
                    <a:schemeClr val="dk1"/>
                  </a:solidFill>
                  <a:latin typeface="Arial"/>
                </a:rPr>
                <a:t>Operate</a:t>
              </a:r>
            </a:p>
          </p:txBody>
        </p:sp>
        <p:sp>
          <p:nvSpPr>
            <p:cNvPr id="1196" name="Google Shape;1196;p106"/>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pic>
        <p:nvPicPr>
          <p:cNvPr id="1197" name="Google Shape;1197;p106" descr="Lock outline"/>
          <p:cNvPicPr preferRelativeResize="0"/>
          <p:nvPr/>
        </p:nvPicPr>
        <p:blipFill rotWithShape="1">
          <a:blip r:embed="rId3">
            <a:alphaModFix/>
          </a:blip>
          <a:srcRect/>
          <a:stretch/>
        </p:blipFill>
        <p:spPr>
          <a:xfrm>
            <a:off x="3390042" y="1368753"/>
            <a:ext cx="397764" cy="397764"/>
          </a:xfrm>
          <a:prstGeom prst="rect">
            <a:avLst/>
          </a:prstGeom>
          <a:noFill/>
          <a:ln>
            <a:noFill/>
          </a:ln>
        </p:spPr>
      </p:pic>
      <p:sp>
        <p:nvSpPr>
          <p:cNvPr id="1198" name="Google Shape;1198;p106"/>
          <p:cNvSpPr/>
          <p:nvPr/>
        </p:nvSpPr>
        <p:spPr>
          <a:xfrm rot="10800000">
            <a:off x="3533029" y="1772209"/>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199" name="Google Shape;1199;p1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110</a:t>
            </a:fld>
            <a:endParaRPr>
              <a:latin typeface="Arial"/>
              <a:ea typeface="Arial"/>
              <a:cs typeface="Arial"/>
              <a:sym typeface="Arial"/>
            </a:endParaRPr>
          </a:p>
        </p:txBody>
      </p:sp>
      <p:pic>
        <p:nvPicPr>
          <p:cNvPr id="1200" name="Google Shape;1200;p106" descr="Lock outline"/>
          <p:cNvPicPr preferRelativeResize="0"/>
          <p:nvPr/>
        </p:nvPicPr>
        <p:blipFill rotWithShape="1">
          <a:blip r:embed="rId3">
            <a:alphaModFix/>
          </a:blip>
          <a:srcRect/>
          <a:stretch/>
        </p:blipFill>
        <p:spPr>
          <a:xfrm>
            <a:off x="5666799" y="1319812"/>
            <a:ext cx="397764" cy="397764"/>
          </a:xfrm>
          <a:prstGeom prst="rect">
            <a:avLst/>
          </a:prstGeom>
          <a:noFill/>
          <a:ln>
            <a:noFill/>
          </a:ln>
        </p:spPr>
      </p:pic>
      <p:sp>
        <p:nvSpPr>
          <p:cNvPr id="1201" name="Google Shape;1201;p106"/>
          <p:cNvSpPr/>
          <p:nvPr/>
        </p:nvSpPr>
        <p:spPr>
          <a:xfrm rot="10800000">
            <a:off x="5795915" y="1724108"/>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02" name="Google Shape;1202;p106" descr="Lock outline"/>
          <p:cNvPicPr preferRelativeResize="0"/>
          <p:nvPr/>
        </p:nvPicPr>
        <p:blipFill rotWithShape="1">
          <a:blip r:embed="rId3">
            <a:alphaModFix/>
          </a:blip>
          <a:srcRect/>
          <a:stretch/>
        </p:blipFill>
        <p:spPr>
          <a:xfrm>
            <a:off x="7414559" y="3291789"/>
            <a:ext cx="397764" cy="397764"/>
          </a:xfrm>
          <a:prstGeom prst="rect">
            <a:avLst/>
          </a:prstGeom>
          <a:noFill/>
          <a:ln>
            <a:noFill/>
          </a:ln>
        </p:spPr>
      </p:pic>
      <p:sp>
        <p:nvSpPr>
          <p:cNvPr id="1203" name="Google Shape;1203;p106"/>
          <p:cNvSpPr/>
          <p:nvPr/>
        </p:nvSpPr>
        <p:spPr>
          <a:xfrm rot="-5400000">
            <a:off x="7165789" y="3347822"/>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04" name="Google Shape;1204;p106" descr="Lock outline"/>
          <p:cNvPicPr preferRelativeResize="0"/>
          <p:nvPr/>
        </p:nvPicPr>
        <p:blipFill rotWithShape="1">
          <a:blip r:embed="rId3">
            <a:alphaModFix/>
          </a:blip>
          <a:srcRect/>
          <a:stretch/>
        </p:blipFill>
        <p:spPr>
          <a:xfrm>
            <a:off x="4564088" y="4300550"/>
            <a:ext cx="397764" cy="397764"/>
          </a:xfrm>
          <a:prstGeom prst="rect">
            <a:avLst/>
          </a:prstGeom>
          <a:noFill/>
          <a:ln>
            <a:noFill/>
          </a:ln>
        </p:spPr>
      </p:pic>
      <p:sp>
        <p:nvSpPr>
          <p:cNvPr id="1205" name="Google Shape;1205;p106"/>
          <p:cNvSpPr/>
          <p:nvPr/>
        </p:nvSpPr>
        <p:spPr>
          <a:xfrm>
            <a:off x="4692171" y="3918305"/>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06" name="Google Shape;1206;p106" descr="Lock outline"/>
          <p:cNvPicPr preferRelativeResize="0"/>
          <p:nvPr/>
        </p:nvPicPr>
        <p:blipFill rotWithShape="1">
          <a:blip r:embed="rId3">
            <a:alphaModFix/>
          </a:blip>
          <a:srcRect/>
          <a:stretch/>
        </p:blipFill>
        <p:spPr>
          <a:xfrm>
            <a:off x="1268859" y="2973330"/>
            <a:ext cx="397764" cy="397764"/>
          </a:xfrm>
          <a:prstGeom prst="rect">
            <a:avLst/>
          </a:prstGeom>
          <a:noFill/>
          <a:ln>
            <a:noFill/>
          </a:ln>
        </p:spPr>
      </p:pic>
      <p:sp>
        <p:nvSpPr>
          <p:cNvPr id="1207" name="Google Shape;1207;p106"/>
          <p:cNvSpPr/>
          <p:nvPr/>
        </p:nvSpPr>
        <p:spPr>
          <a:xfrm rot="5400000">
            <a:off x="1788145" y="3047223"/>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208" name="Google Shape;1208;p106"/>
          <p:cNvSpPr txBox="1"/>
          <p:nvPr/>
        </p:nvSpPr>
        <p:spPr>
          <a:xfrm>
            <a:off x="5795006" y="1303311"/>
            <a:ext cx="1949522" cy="446855"/>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Threat modeling, data protection, and risk assessment</a:t>
            </a:r>
            <a:endParaRPr/>
          </a:p>
        </p:txBody>
      </p:sp>
      <p:sp>
        <p:nvSpPr>
          <p:cNvPr id="1209" name="Google Shape;1209;p106"/>
          <p:cNvSpPr txBox="1"/>
          <p:nvPr/>
        </p:nvSpPr>
        <p:spPr>
          <a:xfrm>
            <a:off x="7254165" y="3697103"/>
            <a:ext cx="1949522" cy="73212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SAST (Static Application Security Testing) and SCA (Software Composition Analysis) tooling</a:t>
            </a:r>
            <a:endParaRPr/>
          </a:p>
        </p:txBody>
      </p:sp>
      <p:sp>
        <p:nvSpPr>
          <p:cNvPr id="1210" name="Google Shape;1210;p106"/>
          <p:cNvSpPr txBox="1"/>
          <p:nvPr/>
        </p:nvSpPr>
        <p:spPr>
          <a:xfrm>
            <a:off x="3788209" y="4641163"/>
            <a:ext cx="1949522" cy="48413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DAST (Dynamic Application Security Testing) tooling</a:t>
            </a:r>
            <a:endParaRPr/>
          </a:p>
        </p:txBody>
      </p:sp>
      <p:sp>
        <p:nvSpPr>
          <p:cNvPr id="1211" name="Google Shape;1211;p106"/>
          <p:cNvSpPr txBox="1"/>
          <p:nvPr/>
        </p:nvSpPr>
        <p:spPr>
          <a:xfrm>
            <a:off x="1494871" y="1376766"/>
            <a:ext cx="1949522" cy="48413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Additional security-specific scanning, port scans, and log validation</a:t>
            </a:r>
            <a:endParaRPr/>
          </a:p>
        </p:txBody>
      </p:sp>
      <p:sp>
        <p:nvSpPr>
          <p:cNvPr id="1212" name="Google Shape;1212;p106"/>
          <p:cNvSpPr txBox="1"/>
          <p:nvPr/>
        </p:nvSpPr>
        <p:spPr>
          <a:xfrm>
            <a:off x="184525" y="3425751"/>
            <a:ext cx="1691885" cy="48413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Monitoring &amp; alerting, RCA (Root Cause Analysis)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Security in Software Engineering – DevSecOps</a:t>
            </a:r>
            <a:endParaRPr sz="1350">
              <a:solidFill>
                <a:schemeClr val="lt2"/>
              </a:solidFill>
            </a:endParaRPr>
          </a:p>
        </p:txBody>
      </p:sp>
      <p:grpSp>
        <p:nvGrpSpPr>
          <p:cNvPr id="1218" name="Google Shape;1218;p107"/>
          <p:cNvGrpSpPr/>
          <p:nvPr/>
        </p:nvGrpSpPr>
        <p:grpSpPr>
          <a:xfrm>
            <a:off x="2139740" y="2171925"/>
            <a:ext cx="4864519" cy="2265916"/>
            <a:chOff x="2139740" y="1757867"/>
            <a:chExt cx="4864519" cy="2265916"/>
          </a:xfrm>
        </p:grpSpPr>
        <p:grpSp>
          <p:nvGrpSpPr>
            <p:cNvPr id="1219" name="Google Shape;1219;p107"/>
            <p:cNvGrpSpPr/>
            <p:nvPr/>
          </p:nvGrpSpPr>
          <p:grpSpPr>
            <a:xfrm>
              <a:off x="2139740" y="1757867"/>
              <a:ext cx="4864519" cy="2265916"/>
              <a:chOff x="2237450" y="1854836"/>
              <a:chExt cx="4516709" cy="2139879"/>
            </a:xfrm>
          </p:grpSpPr>
          <p:sp>
            <p:nvSpPr>
              <p:cNvPr id="1220" name="Google Shape;1220;p107"/>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1" name="Google Shape;1221;p107"/>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2" name="Google Shape;1222;p107"/>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3" name="Google Shape;1223;p107"/>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4" name="Google Shape;1224;p107"/>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5" name="Google Shape;1225;p107"/>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6" name="Google Shape;1226;p107"/>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227" name="Google Shape;1227;p107"/>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1228" name="Google Shape;1228;p107"/>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1229" name="Google Shape;1229;p107"/>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1230" name="Google Shape;1230;p107"/>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1231" name="Google Shape;1231;p107"/>
            <p:cNvSpPr/>
            <p:nvPr/>
          </p:nvSpPr>
          <p:spPr>
            <a:xfrm rot="-5650392">
              <a:off x="2121072" y="2663449"/>
              <a:ext cx="926857" cy="338554"/>
            </a:xfrm>
            <a:prstGeom prst="rect">
              <a:avLst/>
            </a:prstGeom>
          </p:spPr>
          <p:txBody>
            <a:bodyPr>
              <a:prstTxWarp prst="textPlain">
                <a:avLst/>
              </a:prstTxWarp>
            </a:bodyPr>
            <a:lstStyle/>
            <a:p>
              <a:pPr lvl="0" algn="ctr"/>
              <a:r>
                <a:rPr b="0" i="0">
                  <a:ln>
                    <a:noFill/>
                  </a:ln>
                  <a:solidFill>
                    <a:schemeClr val="dk1"/>
                  </a:solidFill>
                  <a:latin typeface="Arial"/>
                </a:rPr>
                <a:t>Operate</a:t>
              </a:r>
            </a:p>
          </p:txBody>
        </p:sp>
        <p:sp>
          <p:nvSpPr>
            <p:cNvPr id="1232" name="Google Shape;1232;p107"/>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pic>
        <p:nvPicPr>
          <p:cNvPr id="1233" name="Google Shape;1233;p107" descr="Lock outline"/>
          <p:cNvPicPr preferRelativeResize="0"/>
          <p:nvPr/>
        </p:nvPicPr>
        <p:blipFill rotWithShape="1">
          <a:blip r:embed="rId3">
            <a:alphaModFix/>
          </a:blip>
          <a:srcRect/>
          <a:stretch/>
        </p:blipFill>
        <p:spPr>
          <a:xfrm>
            <a:off x="3390042" y="1368753"/>
            <a:ext cx="397764" cy="397764"/>
          </a:xfrm>
          <a:prstGeom prst="rect">
            <a:avLst/>
          </a:prstGeom>
          <a:noFill/>
          <a:ln>
            <a:noFill/>
          </a:ln>
        </p:spPr>
      </p:pic>
      <p:sp>
        <p:nvSpPr>
          <p:cNvPr id="1234" name="Google Shape;1234;p107"/>
          <p:cNvSpPr/>
          <p:nvPr/>
        </p:nvSpPr>
        <p:spPr>
          <a:xfrm rot="10800000">
            <a:off x="3533029" y="1772209"/>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235" name="Google Shape;1235;p10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111</a:t>
            </a:fld>
            <a:endParaRPr>
              <a:latin typeface="Arial"/>
              <a:ea typeface="Arial"/>
              <a:cs typeface="Arial"/>
              <a:sym typeface="Arial"/>
            </a:endParaRPr>
          </a:p>
        </p:txBody>
      </p:sp>
      <p:pic>
        <p:nvPicPr>
          <p:cNvPr id="1236" name="Google Shape;1236;p107" descr="Lock outline"/>
          <p:cNvPicPr preferRelativeResize="0"/>
          <p:nvPr/>
        </p:nvPicPr>
        <p:blipFill rotWithShape="1">
          <a:blip r:embed="rId3">
            <a:alphaModFix/>
          </a:blip>
          <a:srcRect/>
          <a:stretch/>
        </p:blipFill>
        <p:spPr>
          <a:xfrm>
            <a:off x="5666799" y="1319812"/>
            <a:ext cx="397764" cy="397764"/>
          </a:xfrm>
          <a:prstGeom prst="rect">
            <a:avLst/>
          </a:prstGeom>
          <a:noFill/>
          <a:ln>
            <a:noFill/>
          </a:ln>
        </p:spPr>
      </p:pic>
      <p:sp>
        <p:nvSpPr>
          <p:cNvPr id="1237" name="Google Shape;1237;p107"/>
          <p:cNvSpPr/>
          <p:nvPr/>
        </p:nvSpPr>
        <p:spPr>
          <a:xfrm rot="10800000">
            <a:off x="5795915" y="1724108"/>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38" name="Google Shape;1238;p107" descr="Lock outline"/>
          <p:cNvPicPr preferRelativeResize="0"/>
          <p:nvPr/>
        </p:nvPicPr>
        <p:blipFill rotWithShape="1">
          <a:blip r:embed="rId3">
            <a:alphaModFix/>
          </a:blip>
          <a:srcRect/>
          <a:stretch/>
        </p:blipFill>
        <p:spPr>
          <a:xfrm>
            <a:off x="7414559" y="3291789"/>
            <a:ext cx="397764" cy="397764"/>
          </a:xfrm>
          <a:prstGeom prst="rect">
            <a:avLst/>
          </a:prstGeom>
          <a:noFill/>
          <a:ln>
            <a:noFill/>
          </a:ln>
        </p:spPr>
      </p:pic>
      <p:sp>
        <p:nvSpPr>
          <p:cNvPr id="1239" name="Google Shape;1239;p107"/>
          <p:cNvSpPr/>
          <p:nvPr/>
        </p:nvSpPr>
        <p:spPr>
          <a:xfrm rot="-5400000">
            <a:off x="7165789" y="3347822"/>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40" name="Google Shape;1240;p107" descr="Lock outline"/>
          <p:cNvPicPr preferRelativeResize="0"/>
          <p:nvPr/>
        </p:nvPicPr>
        <p:blipFill rotWithShape="1">
          <a:blip r:embed="rId3">
            <a:alphaModFix/>
          </a:blip>
          <a:srcRect/>
          <a:stretch/>
        </p:blipFill>
        <p:spPr>
          <a:xfrm>
            <a:off x="4564088" y="4300550"/>
            <a:ext cx="397764" cy="397764"/>
          </a:xfrm>
          <a:prstGeom prst="rect">
            <a:avLst/>
          </a:prstGeom>
          <a:noFill/>
          <a:ln>
            <a:noFill/>
          </a:ln>
        </p:spPr>
      </p:pic>
      <p:sp>
        <p:nvSpPr>
          <p:cNvPr id="1241" name="Google Shape;1241;p107"/>
          <p:cNvSpPr/>
          <p:nvPr/>
        </p:nvSpPr>
        <p:spPr>
          <a:xfrm>
            <a:off x="4692171" y="3918305"/>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42" name="Google Shape;1242;p107" descr="Lock outline"/>
          <p:cNvPicPr preferRelativeResize="0"/>
          <p:nvPr/>
        </p:nvPicPr>
        <p:blipFill rotWithShape="1">
          <a:blip r:embed="rId3">
            <a:alphaModFix/>
          </a:blip>
          <a:srcRect/>
          <a:stretch/>
        </p:blipFill>
        <p:spPr>
          <a:xfrm>
            <a:off x="1268859" y="2973330"/>
            <a:ext cx="397764" cy="397764"/>
          </a:xfrm>
          <a:prstGeom prst="rect">
            <a:avLst/>
          </a:prstGeom>
          <a:noFill/>
          <a:ln>
            <a:noFill/>
          </a:ln>
        </p:spPr>
      </p:pic>
      <p:sp>
        <p:nvSpPr>
          <p:cNvPr id="1243" name="Google Shape;1243;p107"/>
          <p:cNvSpPr/>
          <p:nvPr/>
        </p:nvSpPr>
        <p:spPr>
          <a:xfrm rot="5400000">
            <a:off x="1788145" y="3047223"/>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44" name="Google Shape;1244;p107" descr="Fence with solid fill"/>
          <p:cNvPicPr preferRelativeResize="0"/>
          <p:nvPr/>
        </p:nvPicPr>
        <p:blipFill rotWithShape="1">
          <a:blip r:embed="rId4">
            <a:alphaModFix/>
          </a:blip>
          <a:srcRect/>
          <a:stretch/>
        </p:blipFill>
        <p:spPr>
          <a:xfrm>
            <a:off x="6381678" y="2465107"/>
            <a:ext cx="397765" cy="397765"/>
          </a:xfrm>
          <a:prstGeom prst="rect">
            <a:avLst/>
          </a:prstGeom>
          <a:noFill/>
          <a:ln>
            <a:noFill/>
          </a:ln>
        </p:spPr>
      </p:pic>
      <p:pic>
        <p:nvPicPr>
          <p:cNvPr id="1245" name="Google Shape;1245;p107" descr="Fence with solid fill"/>
          <p:cNvPicPr preferRelativeResize="0"/>
          <p:nvPr/>
        </p:nvPicPr>
        <p:blipFill rotWithShape="1">
          <a:blip r:embed="rId4">
            <a:alphaModFix/>
          </a:blip>
          <a:srcRect/>
          <a:stretch/>
        </p:blipFill>
        <p:spPr>
          <a:xfrm>
            <a:off x="5494403" y="3875889"/>
            <a:ext cx="397765" cy="397765"/>
          </a:xfrm>
          <a:prstGeom prst="rect">
            <a:avLst/>
          </a:prstGeom>
          <a:noFill/>
          <a:ln>
            <a:noFill/>
          </a:ln>
        </p:spPr>
      </p:pic>
      <p:pic>
        <p:nvPicPr>
          <p:cNvPr id="1246" name="Google Shape;1246;p107" descr="Fence with solid fill"/>
          <p:cNvPicPr preferRelativeResize="0"/>
          <p:nvPr/>
        </p:nvPicPr>
        <p:blipFill rotWithShape="1">
          <a:blip r:embed="rId4">
            <a:alphaModFix/>
          </a:blip>
          <a:srcRect/>
          <a:stretch/>
        </p:blipFill>
        <p:spPr>
          <a:xfrm>
            <a:off x="3720418" y="2429144"/>
            <a:ext cx="397765" cy="397765"/>
          </a:xfrm>
          <a:prstGeom prst="rect">
            <a:avLst/>
          </a:prstGeom>
          <a:noFill/>
          <a:ln>
            <a:noFill/>
          </a:ln>
        </p:spPr>
      </p:pic>
      <p:pic>
        <p:nvPicPr>
          <p:cNvPr id="1247" name="Google Shape;1247;p107" descr="Fence with solid fill"/>
          <p:cNvPicPr preferRelativeResize="0"/>
          <p:nvPr/>
        </p:nvPicPr>
        <p:blipFill rotWithShape="1">
          <a:blip r:embed="rId4">
            <a:alphaModFix/>
          </a:blip>
          <a:srcRect/>
          <a:stretch/>
        </p:blipFill>
        <p:spPr>
          <a:xfrm>
            <a:off x="2462167" y="2423352"/>
            <a:ext cx="397765" cy="397765"/>
          </a:xfrm>
          <a:prstGeom prst="rect">
            <a:avLst/>
          </a:prstGeom>
          <a:noFill/>
          <a:ln>
            <a:noFill/>
          </a:ln>
        </p:spPr>
      </p:pic>
      <p:pic>
        <p:nvPicPr>
          <p:cNvPr id="1248" name="Google Shape;1248;p107" descr="Fence with solid fill"/>
          <p:cNvPicPr preferRelativeResize="0"/>
          <p:nvPr/>
        </p:nvPicPr>
        <p:blipFill rotWithShape="1">
          <a:blip r:embed="rId4">
            <a:alphaModFix/>
          </a:blip>
          <a:srcRect/>
          <a:stretch/>
        </p:blipFill>
        <p:spPr>
          <a:xfrm>
            <a:off x="142726" y="4618174"/>
            <a:ext cx="397765" cy="397765"/>
          </a:xfrm>
          <a:prstGeom prst="rect">
            <a:avLst/>
          </a:prstGeom>
          <a:noFill/>
          <a:ln>
            <a:noFill/>
          </a:ln>
        </p:spPr>
      </p:pic>
      <p:sp>
        <p:nvSpPr>
          <p:cNvPr id="1249" name="Google Shape;1249;p107"/>
          <p:cNvSpPr txBox="1"/>
          <p:nvPr/>
        </p:nvSpPr>
        <p:spPr>
          <a:xfrm>
            <a:off x="493527" y="4578825"/>
            <a:ext cx="2121758" cy="48413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Quality gates guard against moving security defects forward</a:t>
            </a:r>
            <a:endParaRPr/>
          </a:p>
        </p:txBody>
      </p:sp>
      <p:sp>
        <p:nvSpPr>
          <p:cNvPr id="1250" name="Google Shape;1250;p107"/>
          <p:cNvSpPr txBox="1"/>
          <p:nvPr/>
        </p:nvSpPr>
        <p:spPr>
          <a:xfrm>
            <a:off x="6518619" y="1113574"/>
            <a:ext cx="2580536" cy="964367"/>
          </a:xfrm>
          <a:prstGeom prst="rect">
            <a:avLst/>
          </a:prstGeom>
          <a:noFill/>
          <a:ln>
            <a:noFill/>
          </a:ln>
        </p:spPr>
        <p:txBody>
          <a:bodyPr spcFirstLastPara="1" wrap="square" lIns="91425" tIns="45700" rIns="91425" bIns="45700" anchor="t" anchorCtr="0">
            <a:spAutoFit/>
          </a:bodyPr>
          <a:lstStyle/>
          <a:p>
            <a:pPr marL="243000" marR="0" lvl="1" indent="-162000" algn="l" rtl="0">
              <a:lnSpc>
                <a:spcPct val="100000"/>
              </a:lnSpc>
              <a:spcBef>
                <a:spcPts val="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Information gathered from early phases feed into later phases</a:t>
            </a:r>
            <a:endParaRPr/>
          </a:p>
          <a:p>
            <a:pPr marL="243000" marR="0" lvl="1" indent="-162000" algn="l" rtl="0">
              <a:lnSpc>
                <a:spcPct val="100000"/>
              </a:lnSpc>
              <a:spcBef>
                <a:spcPts val="45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In true DevOps fashion, lessons learned feed continuous improvement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To secure a solution, attack surfaces and potential threats must be identified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Common practice utilizes something called threat modeling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Includes modeling and analyzing possible attack vectors based on application</a:t>
            </a:r>
            <a:endParaRPr/>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Risk assessment should account for different “zones” of execution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Security requirements must be understood in context of specific use cases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Ideally, threat modeling would be executed during design &amp; dev phases</a:t>
            </a:r>
            <a:endParaRP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113</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Hardware</a:t>
              </a:r>
              <a:endParaRPr/>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Software</a:t>
              </a:r>
              <a:endParaRPr/>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Network</a:t>
              </a:r>
              <a:endParaRPr/>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Database</a:t>
              </a: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116</a:t>
            </a:fld>
            <a:endParaRPr/>
          </a:p>
        </p:txBody>
      </p:sp>
      <p:sp>
        <p:nvSpPr>
          <p:cNvPr id="1296" name="Google Shape;1296;p112"/>
          <p:cNvSpPr txBox="1"/>
          <p:nvPr/>
        </p:nvSpPr>
        <p:spPr>
          <a:xfrm>
            <a:off x="3786996" y="1046266"/>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Take a look at the telecommunications reference architecture described at </a:t>
            </a:r>
            <a:r>
              <a:rPr lang="en-US" sz="1000" b="0" i="0" u="sng" strike="noStrike" cap="none">
                <a:solidFill>
                  <a:srgbClr val="D4D4D4"/>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https://github.com/chanakaudaya/solution-architecture-patterns/blob/master/industry-specific/Telecommunication-reference-architecture-pattern.md#adding-value-to-your-subscriber-base</a:t>
            </a:r>
            <a:r>
              <a:rPr lang="en-US" sz="1000" b="0" i="0" u="none" strike="noStrike" cap="none">
                <a:solidFill>
                  <a:srgbClr val="D4D4D4"/>
                </a:solidFill>
                <a:latin typeface="Arial"/>
                <a:ea typeface="Arial"/>
                <a:cs typeface="Arial"/>
                <a:sym typeface="Arial"/>
              </a:rPr>
              <a:t>.</a:t>
            </a:r>
            <a:endParaRPr/>
          </a:p>
          <a:p>
            <a:pPr marL="0" marR="0" lvl="0" indent="0" algn="l" rtl="0">
              <a:lnSpc>
                <a:spcPct val="100000"/>
              </a:lnSpc>
              <a:spcBef>
                <a:spcPts val="0"/>
              </a:spcBef>
              <a:spcAft>
                <a:spcPts val="0"/>
              </a:spcAft>
              <a:buNone/>
            </a:pP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In your assigned breakout room, spend time discussing and documenting potential threats and attack vectors that you see in the defined architecture. Start by brainstorming as many potential attacks as you can think of. Then, as a team, organize by risk vs. impact.</a:t>
            </a:r>
            <a:endParaRPr/>
          </a:p>
        </p:txBody>
      </p:sp>
      <p:sp>
        <p:nvSpPr>
          <p:cNvPr id="1297" name="Google Shape;1297;p112"/>
          <p:cNvSpPr txBox="1"/>
          <p:nvPr/>
        </p:nvSpPr>
        <p:spPr>
          <a:xfrm>
            <a:off x="3786996" y="2618150"/>
            <a:ext cx="45720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Do not worry about being too technical in your descriptions - you are simply looking to think about and identify potential threats by type. Don't forget to include the following considerations: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Hardware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Software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Data</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Network</a:t>
            </a:r>
            <a:br>
              <a:rPr lang="en-US" sz="1000" b="0" i="0" u="none" strike="noStrike" cap="none">
                <a:solidFill>
                  <a:srgbClr val="D4D4D4"/>
                </a:solidFill>
                <a:latin typeface="Arial"/>
                <a:ea typeface="Arial"/>
                <a:cs typeface="Arial"/>
                <a:sym typeface="Arial"/>
              </a:rPr>
            </a:b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Multiple approaches: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Attacker-centric (think like an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Asset-centric (what do we have to lose?)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Application-centric (what are we building &amp; testing?)</a:t>
            </a:r>
            <a:endParaRPr/>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Valuable principles: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Defense in Depth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Principle of Least Privilege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Secure by Default</a:t>
            </a:r>
            <a:endParaRPr/>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17" name="Google Shape;1317;p115"/>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Ideally, security flaws in code would be caught on a developer’s machine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use plugins for IDEs to provide automated static analysis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tools can be configured with custom rules and priorities</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18" name="Google Shape;1318;p115"/>
          <p:cNvGrpSpPr/>
          <p:nvPr/>
        </p:nvGrpSpPr>
        <p:grpSpPr>
          <a:xfrm>
            <a:off x="472500" y="3375061"/>
            <a:ext cx="2116588" cy="616449"/>
            <a:chOff x="630000" y="4500081"/>
            <a:chExt cx="2822117" cy="821932"/>
          </a:xfrm>
        </p:grpSpPr>
        <p:sp>
          <p:nvSpPr>
            <p:cNvPr id="1319" name="Google Shape;1319;p11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20" name="Google Shape;1320;p11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21" name="Google Shape;1321;p11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22" name="Google Shape;1322;p11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23" name="Google Shape;1323;p11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24" name="Google Shape;1324;p11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25" name="Google Shape;1325;p1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Methodologies and Iterative Software Development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31" name="Google Shape;1331;p116"/>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Rulesets and priorities should be driven by results of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Scanning tools if used should be a standard part of all developer’s code tooling, to ensure consistently applied (standard dev build)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Goal is to catch issues VERY early on in the SDLC</a:t>
            </a:r>
            <a:endParaRPr sz="1350" b="0" i="0" u="none" strike="noStrike" cap="none">
              <a:solidFill>
                <a:schemeClr val="lt1"/>
              </a:solidFill>
              <a:latin typeface="Arial"/>
              <a:ea typeface="Arial"/>
              <a:cs typeface="Arial"/>
              <a:sym typeface="Arial"/>
            </a:endParaRPr>
          </a:p>
        </p:txBody>
      </p:sp>
      <p:grpSp>
        <p:nvGrpSpPr>
          <p:cNvPr id="1332" name="Google Shape;1332;p116"/>
          <p:cNvGrpSpPr/>
          <p:nvPr/>
        </p:nvGrpSpPr>
        <p:grpSpPr>
          <a:xfrm>
            <a:off x="472500" y="3375061"/>
            <a:ext cx="2116588" cy="616449"/>
            <a:chOff x="630000" y="4500081"/>
            <a:chExt cx="2822117" cy="821932"/>
          </a:xfrm>
        </p:grpSpPr>
        <p:sp>
          <p:nvSpPr>
            <p:cNvPr id="1333" name="Google Shape;1333;p11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34" name="Google Shape;1334;p11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35" name="Google Shape;1335;p11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36" name="Google Shape;1336;p11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37" name="Google Shape;1337;p11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38" name="Google Shape;1338;p11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39" name="Google Shape;1339;p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346" name="Google Shape;1346;p11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347" name="Google Shape;1347;p117"/>
          <p:cNvSpPr txBox="1"/>
          <p:nvPr/>
        </p:nvSpPr>
        <p:spPr>
          <a:xfrm>
            <a:off x="1466636" y="1832011"/>
            <a:ext cx="6210728" cy="14794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the most “secure” programming language in use in the industry today?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348" name="Google Shape;1348;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121</a:t>
            </a:fld>
            <a:endParaRPr>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54" name="Google Shape;1354;p118"/>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from a developer are ready to be integrated with others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Typically driven through submission of Pull Request in GitHub</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Notifies a peer that changes are pending and need review</a:t>
            </a:r>
            <a:endParaRPr sz="1350" b="0" i="0" u="none" strike="noStrike" cap="none">
              <a:solidFill>
                <a:schemeClr val="lt1"/>
              </a:solidFill>
              <a:latin typeface="Arial"/>
              <a:ea typeface="Arial"/>
              <a:cs typeface="Arial"/>
              <a:sym typeface="Arial"/>
            </a:endParaRPr>
          </a:p>
        </p:txBody>
      </p:sp>
      <p:grpSp>
        <p:nvGrpSpPr>
          <p:cNvPr id="1355" name="Google Shape;1355;p118"/>
          <p:cNvGrpSpPr/>
          <p:nvPr/>
        </p:nvGrpSpPr>
        <p:grpSpPr>
          <a:xfrm>
            <a:off x="472500" y="3375061"/>
            <a:ext cx="2116588" cy="616449"/>
            <a:chOff x="630000" y="4500081"/>
            <a:chExt cx="2822117" cy="821932"/>
          </a:xfrm>
        </p:grpSpPr>
        <p:sp>
          <p:nvSpPr>
            <p:cNvPr id="1356" name="Google Shape;1356;p11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57" name="Google Shape;1357;p11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58" name="Google Shape;1358;p11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59" name="Google Shape;1359;p11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60" name="Google Shape;1360;p11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61" name="Google Shape;1361;p11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62" name="Google Shape;1362;p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68" name="Google Shape;1368;p119"/>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logic/syntax errors, peer reviewer can focus on areas of high risk/high impact identified in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a specialist peer reviewer (e.g., one from InfoSec) can be engaged to validate security of code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69" name="Google Shape;1369;p119"/>
          <p:cNvGrpSpPr/>
          <p:nvPr/>
        </p:nvGrpSpPr>
        <p:grpSpPr>
          <a:xfrm>
            <a:off x="472500" y="3375061"/>
            <a:ext cx="2116588" cy="616449"/>
            <a:chOff x="630000" y="4500081"/>
            <a:chExt cx="2822117" cy="821932"/>
          </a:xfrm>
        </p:grpSpPr>
        <p:sp>
          <p:nvSpPr>
            <p:cNvPr id="1370" name="Google Shape;1370;p11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71" name="Google Shape;1371;p11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72" name="Google Shape;1372;p11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73" name="Google Shape;1373;p11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74" name="Google Shape;1374;p11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75" name="Google Shape;1375;p11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76" name="Google Shape;1376;p1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82" name="Google Shape;1382;p120"/>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Coupled with manual review, SAST (Static Application Security Testing) tools can be integrated into CI/CD to automate security checks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SonarCloud/SonarQube can be integrated into pipeline via plugins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https://sonarcloud.io/</a:t>
            </a:r>
            <a:r>
              <a:rPr lang="en-US" sz="1350" b="0" i="0" u="none" strike="noStrike" cap="none">
                <a:solidFill>
                  <a:schemeClr val="lt1"/>
                </a:solidFill>
                <a:latin typeface="Arial"/>
                <a:ea typeface="Arial"/>
                <a:cs typeface="Arial"/>
                <a:sym typeface="Arial"/>
              </a:rPr>
              <a: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Some even include ability to capture scan results in resulting build report and use results of scan as quality gate to prevent move forward on failure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83" name="Google Shape;1383;p120"/>
          <p:cNvGrpSpPr/>
          <p:nvPr/>
        </p:nvGrpSpPr>
        <p:grpSpPr>
          <a:xfrm>
            <a:off x="472500" y="3375061"/>
            <a:ext cx="2116588" cy="616449"/>
            <a:chOff x="630000" y="4500081"/>
            <a:chExt cx="2822117" cy="821932"/>
          </a:xfrm>
        </p:grpSpPr>
        <p:sp>
          <p:nvSpPr>
            <p:cNvPr id="1384" name="Google Shape;1384;p12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85" name="Google Shape;1385;p120"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386" name="Google Shape;1386;p120"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387" name="Google Shape;1387;p120"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388" name="Google Shape;1388;p12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89" name="Google Shape;1389;p12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90" name="Google Shape;1390;p1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96" name="Google Shape;1396;p121"/>
          <p:cNvSpPr txBox="1"/>
          <p:nvPr/>
        </p:nvSpPr>
        <p:spPr>
          <a:xfrm>
            <a:off x="3901829" y="1083565"/>
            <a:ext cx="4773168" cy="328865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SCA (Software Composition Analysis) tools also provide benefit</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Tools like Nexus </a:t>
            </a:r>
            <a:r>
              <a:rPr lang="en-US" sz="1350" b="0" i="0" u="none" strike="noStrike" cap="none" dirty="0" err="1">
                <a:solidFill>
                  <a:schemeClr val="lt1"/>
                </a:solidFill>
                <a:latin typeface="Arial"/>
                <a:ea typeface="Arial"/>
                <a:cs typeface="Arial"/>
                <a:sym typeface="Arial"/>
              </a:rPr>
              <a:t>Sonatype</a:t>
            </a:r>
            <a:r>
              <a:rPr lang="en-US" sz="1350" b="0" i="0" u="none" strike="noStrike" cap="none" dirty="0">
                <a:solidFill>
                  <a:schemeClr val="lt1"/>
                </a:solidFill>
                <a:latin typeface="Arial"/>
                <a:ea typeface="Arial"/>
                <a:cs typeface="Arial"/>
                <a:sym typeface="Arial"/>
              </a:rPr>
              <a:t> (</a:t>
            </a:r>
            <a:r>
              <a:rPr lang="en-US" sz="1350" b="0" i="0" u="sng" strike="noStrike" cap="none" dirty="0">
                <a:solidFill>
                  <a:schemeClr val="lt1"/>
                </a:solidFill>
                <a:latin typeface="Arial"/>
                <a:ea typeface="Arial"/>
                <a:cs typeface="Arial"/>
                <a:sym typeface="Arial"/>
              </a:rPr>
              <a:t>https://www.sonatype.com/products/open-source-security-dependency-management</a:t>
            </a:r>
            <a:r>
              <a:rPr lang="en-US" sz="1350" b="0" i="0" u="none" strike="noStrike" cap="none" dirty="0">
                <a:solidFill>
                  <a:schemeClr val="lt1"/>
                </a:solidFill>
                <a:latin typeface="Arial"/>
                <a:ea typeface="Arial"/>
                <a:cs typeface="Arial"/>
                <a:sym typeface="Arial"/>
              </a:rPr>
              <a:t>) can be integrated into CI/CD for automated security scans of Open-Source components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Ideally, governance would be in place to monitor and manage “accepted” set and versions of Open-Source tools approved for usage</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397" name="Google Shape;1397;p121"/>
          <p:cNvGrpSpPr/>
          <p:nvPr/>
        </p:nvGrpSpPr>
        <p:grpSpPr>
          <a:xfrm>
            <a:off x="472500" y="3375061"/>
            <a:ext cx="2116588" cy="616449"/>
            <a:chOff x="630000" y="4500081"/>
            <a:chExt cx="2822117" cy="821932"/>
          </a:xfrm>
        </p:grpSpPr>
        <p:sp>
          <p:nvSpPr>
            <p:cNvPr id="1398" name="Google Shape;1398;p12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99" name="Google Shape;1399;p12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00" name="Google Shape;1400;p12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01" name="Google Shape;1401;p12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02" name="Google Shape;1402;p12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03" name="Google Shape;1403;p12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04" name="Google Shape;1404;p1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10" name="Google Shape;1410;p122"/>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 tools can provide a couple of benefits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Primarily, security scans can be executed, and Open-Source vulnerabilities identified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Secondarily, can help an organization catalog the Open-Source components (and versions) “in play” already</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11" name="Google Shape;1411;p122"/>
          <p:cNvGrpSpPr/>
          <p:nvPr/>
        </p:nvGrpSpPr>
        <p:grpSpPr>
          <a:xfrm>
            <a:off x="472500" y="3375061"/>
            <a:ext cx="2116588" cy="616449"/>
            <a:chOff x="630000" y="4500081"/>
            <a:chExt cx="2822117" cy="821932"/>
          </a:xfrm>
        </p:grpSpPr>
        <p:sp>
          <p:nvSpPr>
            <p:cNvPr id="1412" name="Google Shape;1412;p12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13" name="Google Shape;1413;p12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14" name="Google Shape;1414;p12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15" name="Google Shape;1415;p12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16" name="Google Shape;1416;p12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17" name="Google Shape;1417;p12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18" name="Google Shape;1418;p1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24" name="Google Shape;1424;p123"/>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Resulting report can be used to identify components that have not been properly vetted through governance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Results can be merged with overall build output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Quality gates (manual or automated) can be built around results to prevent move forward if insecure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25" name="Google Shape;1425;p123"/>
          <p:cNvGrpSpPr/>
          <p:nvPr/>
        </p:nvGrpSpPr>
        <p:grpSpPr>
          <a:xfrm>
            <a:off x="472500" y="3375061"/>
            <a:ext cx="2116588" cy="616449"/>
            <a:chOff x="630000" y="4500081"/>
            <a:chExt cx="2822117" cy="821932"/>
          </a:xfrm>
        </p:grpSpPr>
        <p:sp>
          <p:nvSpPr>
            <p:cNvPr id="1426" name="Google Shape;1426;p123"/>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27" name="Google Shape;1427;p123"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28" name="Google Shape;1428;p123"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29" name="Google Shape;1429;p123"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30" name="Google Shape;1430;p123"/>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31" name="Google Shape;1431;p123"/>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32" name="Google Shape;1432;p1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439" name="Google Shape;1439;p124"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440" name="Google Shape;1440;p124"/>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Answer the following question: Using an open-source library is more secure than building something custom? Yes or no,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441" name="Google Shape;1441;p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128</a:t>
            </a:fld>
            <a:endParaRPr>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47" name="Google Shape;1447;p125"/>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Includes changes ready for move to QA for additional testing</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 Application Security Testing (DAST) tools provide more sophisticated vulnerability checks</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Dynamically exercise application’s runtime interfaces using injected data</a:t>
            </a:r>
            <a:endParaRPr/>
          </a:p>
        </p:txBody>
      </p:sp>
      <p:grpSp>
        <p:nvGrpSpPr>
          <p:cNvPr id="1448" name="Google Shape;1448;p125"/>
          <p:cNvGrpSpPr/>
          <p:nvPr/>
        </p:nvGrpSpPr>
        <p:grpSpPr>
          <a:xfrm>
            <a:off x="472500" y="3375061"/>
            <a:ext cx="2116588" cy="616449"/>
            <a:chOff x="630000" y="4500081"/>
            <a:chExt cx="2822117" cy="821932"/>
          </a:xfrm>
        </p:grpSpPr>
        <p:sp>
          <p:nvSpPr>
            <p:cNvPr id="1449" name="Google Shape;1449;p12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50" name="Google Shape;1450;p12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51" name="Google Shape;1451;p12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52" name="Google Shape;1452;p12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53" name="Google Shape;1453;p12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54" name="Google Shape;1454;p12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55" name="Google Shape;1455;p1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lt1"/>
              </a:buClr>
              <a:buSzPts val="2000"/>
              <a:buNone/>
            </a:pPr>
            <a:r>
              <a:rPr lang="en-US"/>
              <a:t>Common Approaches to Software Development</a:t>
            </a:r>
            <a:endParaRPr/>
          </a:p>
        </p:txBody>
      </p:sp>
      <p:sp>
        <p:nvSpPr>
          <p:cNvPr id="363" name="Google Shape;363;p1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SzPts val="2700"/>
              <a:buFont typeface="Arial"/>
              <a:buChar char="•"/>
            </a:pPr>
            <a:r>
              <a:rPr lang="en-US"/>
              <a:t>Waterfall</a:t>
            </a:r>
            <a:endParaRPr/>
          </a:p>
          <a:p>
            <a:pPr marL="514350" lvl="0" indent="-285750" algn="l" rtl="0">
              <a:lnSpc>
                <a:spcPct val="100000"/>
              </a:lnSpc>
              <a:spcBef>
                <a:spcPts val="0"/>
              </a:spcBef>
              <a:spcAft>
                <a:spcPts val="0"/>
              </a:spcAft>
              <a:buSzPts val="2700"/>
              <a:buFont typeface="Arial"/>
              <a:buChar char="•"/>
            </a:pPr>
            <a:r>
              <a:rPr lang="en-US"/>
              <a:t>Iterative</a:t>
            </a:r>
            <a:endParaRPr/>
          </a:p>
        </p:txBody>
      </p:sp>
      <p:sp>
        <p:nvSpPr>
          <p:cNvPr id="364" name="Google Shape;364;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61" name="Google Shape;1461;p126"/>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DAST tools can use complex combinations of invalid input via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multiple layers of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tool like OWASP Zed Proxy or OWASP ZAP is an example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https://www.zaproxy.org/</a:t>
            </a:r>
            <a:r>
              <a:rPr lang="en-US" sz="1350" b="0" i="0" u="none" strike="noStrike" cap="none">
                <a:solidFill>
                  <a:schemeClr val="lt1"/>
                </a:solidFill>
                <a:latin typeface="Arial"/>
                <a:ea typeface="Arial"/>
                <a:cs typeface="Arial"/>
                <a:sym typeface="Arial"/>
              </a:rPr>
              <a:t>)</a:t>
            </a:r>
            <a:endParaRPr/>
          </a:p>
        </p:txBody>
      </p:sp>
      <p:grpSp>
        <p:nvGrpSpPr>
          <p:cNvPr id="1462" name="Google Shape;1462;p126"/>
          <p:cNvGrpSpPr/>
          <p:nvPr/>
        </p:nvGrpSpPr>
        <p:grpSpPr>
          <a:xfrm>
            <a:off x="472500" y="3375061"/>
            <a:ext cx="2116588" cy="616449"/>
            <a:chOff x="630000" y="4500081"/>
            <a:chExt cx="2822117" cy="821932"/>
          </a:xfrm>
        </p:grpSpPr>
        <p:sp>
          <p:nvSpPr>
            <p:cNvPr id="1463" name="Google Shape;1463;p12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64" name="Google Shape;1464;p12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465" name="Google Shape;1465;p12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466" name="Google Shape;1466;p12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467" name="Google Shape;1467;p12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68" name="Google Shape;1468;p12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69" name="Google Shape;1469;p1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75" name="Google Shape;1475;p127"/>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Two types – passive scan and active scan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Passive scan less aggressive and minimizes use of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As a result, not as robust in its ability to find exposure but also takes less time to run</a:t>
            </a:r>
            <a:endParaRPr/>
          </a:p>
        </p:txBody>
      </p:sp>
      <p:grpSp>
        <p:nvGrpSpPr>
          <p:cNvPr id="1476" name="Google Shape;1476;p127"/>
          <p:cNvGrpSpPr/>
          <p:nvPr/>
        </p:nvGrpSpPr>
        <p:grpSpPr>
          <a:xfrm>
            <a:off x="472500" y="3375061"/>
            <a:ext cx="2116588" cy="616449"/>
            <a:chOff x="630000" y="4500081"/>
            <a:chExt cx="2822117" cy="821932"/>
          </a:xfrm>
        </p:grpSpPr>
        <p:sp>
          <p:nvSpPr>
            <p:cNvPr id="1477" name="Google Shape;1477;p12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78" name="Google Shape;1478;p12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79" name="Google Shape;1479;p12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80" name="Google Shape;1480;p12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81" name="Google Shape;1481;p12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82" name="Google Shape;1482;p12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83" name="Google Shape;1483;p1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89" name="Google Shape;1489;p128"/>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that, passive scan can be good fit for CI/CD pipelines, especially those that look to push updates at a greater frequency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the C (continuous) part, need flows to complete quickly</a:t>
            </a:r>
            <a:endParaRPr/>
          </a:p>
        </p:txBody>
      </p:sp>
      <p:grpSp>
        <p:nvGrpSpPr>
          <p:cNvPr id="1490" name="Google Shape;1490;p128"/>
          <p:cNvGrpSpPr/>
          <p:nvPr/>
        </p:nvGrpSpPr>
        <p:grpSpPr>
          <a:xfrm>
            <a:off x="472500" y="3375061"/>
            <a:ext cx="2116588" cy="616449"/>
            <a:chOff x="630000" y="4500081"/>
            <a:chExt cx="2822117" cy="821932"/>
          </a:xfrm>
        </p:grpSpPr>
        <p:sp>
          <p:nvSpPr>
            <p:cNvPr id="1491" name="Google Shape;1491;p12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92" name="Google Shape;1492;p12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93" name="Google Shape;1493;p12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94" name="Google Shape;1494;p12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95" name="Google Shape;1495;p12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96" name="Google Shape;1496;p12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97" name="Google Shape;1497;p1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03" name="Google Shape;1503;p129"/>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Active scans are more aggressive in their attack approach</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extensive use of fuzzing to elevate level of attack sophistication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Send multiple requests, continually altering request data to simulate attack payloads</a:t>
            </a:r>
            <a:endParaRPr/>
          </a:p>
        </p:txBody>
      </p:sp>
      <p:grpSp>
        <p:nvGrpSpPr>
          <p:cNvPr id="1504" name="Google Shape;1504;p129"/>
          <p:cNvGrpSpPr/>
          <p:nvPr/>
        </p:nvGrpSpPr>
        <p:grpSpPr>
          <a:xfrm>
            <a:off x="472500" y="3375061"/>
            <a:ext cx="2116588" cy="616449"/>
            <a:chOff x="630000" y="4500081"/>
            <a:chExt cx="2822117" cy="821932"/>
          </a:xfrm>
        </p:grpSpPr>
        <p:sp>
          <p:nvSpPr>
            <p:cNvPr id="1505" name="Google Shape;1505;p12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06" name="Google Shape;1506;p12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07" name="Google Shape;1507;p12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08" name="Google Shape;1508;p12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09" name="Google Shape;1509;p12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10" name="Google Shape;1510;p12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11" name="Google Shape;1511;p1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17" name="Google Shape;1517;p130"/>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make use of a technique called “spidering”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the scan to crawl a site or service to simulate sequenced or multi-level attacks (stateful attacks)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very effective in securing a site or service but also takes much longer to execute (due to added complexity and sophistication)</a:t>
            </a:r>
            <a:endParaRPr/>
          </a:p>
        </p:txBody>
      </p:sp>
      <p:grpSp>
        <p:nvGrpSpPr>
          <p:cNvPr id="1518" name="Google Shape;1518;p130"/>
          <p:cNvGrpSpPr/>
          <p:nvPr/>
        </p:nvGrpSpPr>
        <p:grpSpPr>
          <a:xfrm>
            <a:off x="472500" y="3375061"/>
            <a:ext cx="2116588" cy="616449"/>
            <a:chOff x="630000" y="4500081"/>
            <a:chExt cx="2822117" cy="821932"/>
          </a:xfrm>
        </p:grpSpPr>
        <p:sp>
          <p:nvSpPr>
            <p:cNvPr id="1519" name="Google Shape;1519;p13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20" name="Google Shape;1520;p13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21" name="Google Shape;1521;p13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22" name="Google Shape;1522;p13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23" name="Google Shape;1523;p13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24" name="Google Shape;1524;p13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25" name="Google Shape;1525;p1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31" name="Google Shape;1531;p13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its more aggressive nature, should only be executed against owned sites and in a sandboxed environment (risky)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active scans are scheduled to occur out-of-band on a regular basis (weekly, nightly, etc.)</a:t>
            </a:r>
            <a:endParaRPr/>
          </a:p>
        </p:txBody>
      </p:sp>
      <p:grpSp>
        <p:nvGrpSpPr>
          <p:cNvPr id="1532" name="Google Shape;1532;p131"/>
          <p:cNvGrpSpPr/>
          <p:nvPr/>
        </p:nvGrpSpPr>
        <p:grpSpPr>
          <a:xfrm>
            <a:off x="472500" y="3375061"/>
            <a:ext cx="2116588" cy="616449"/>
            <a:chOff x="630000" y="4500081"/>
            <a:chExt cx="2822117" cy="821932"/>
          </a:xfrm>
        </p:grpSpPr>
        <p:sp>
          <p:nvSpPr>
            <p:cNvPr id="1533" name="Google Shape;1533;p13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34" name="Google Shape;1534;p13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35" name="Google Shape;1535;p13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36" name="Google Shape;1536;p13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37" name="Google Shape;1537;p13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38" name="Google Shape;1538;p13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39" name="Google Shape;1539;p1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45" name="Google Shape;1545;p132"/>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the automated scans, traditional functional test scripts and manual testing may be used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Should include security-focused testing as well (or in separate PEN testing)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Tests should be informed by prioritized set of vulnerabilities identified during threat modeling</a:t>
            </a:r>
            <a:endParaRPr/>
          </a:p>
        </p:txBody>
      </p:sp>
      <p:grpSp>
        <p:nvGrpSpPr>
          <p:cNvPr id="1546" name="Google Shape;1546;p132"/>
          <p:cNvGrpSpPr/>
          <p:nvPr/>
        </p:nvGrpSpPr>
        <p:grpSpPr>
          <a:xfrm>
            <a:off x="472500" y="3375061"/>
            <a:ext cx="2116588" cy="616449"/>
            <a:chOff x="630000" y="4500081"/>
            <a:chExt cx="2822117" cy="821932"/>
          </a:xfrm>
        </p:grpSpPr>
        <p:sp>
          <p:nvSpPr>
            <p:cNvPr id="1547" name="Google Shape;1547;p13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48" name="Google Shape;1548;p13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49" name="Google Shape;1549;p13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50" name="Google Shape;1550;p13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51" name="Google Shape;1551;p13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52" name="Google Shape;1552;p13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53" name="Google Shape;1553;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3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560" name="Google Shape;1560;p13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561" name="Google Shape;1561;p133"/>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Which type of dynamic scan (passive or active) is more effective,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562" name="Google Shape;1562;p1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137</a:t>
            </a:fld>
            <a:endParaRPr>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68" name="Google Shape;1568;p134"/>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Software confirmed ready for release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deployed to a pre-prod environment (like staging)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include automated “smoke” testing</a:t>
            </a:r>
            <a:endParaRPr/>
          </a:p>
        </p:txBody>
      </p:sp>
      <p:grpSp>
        <p:nvGrpSpPr>
          <p:cNvPr id="1569" name="Google Shape;1569;p134"/>
          <p:cNvGrpSpPr/>
          <p:nvPr/>
        </p:nvGrpSpPr>
        <p:grpSpPr>
          <a:xfrm>
            <a:off x="472500" y="3375061"/>
            <a:ext cx="2116588" cy="616449"/>
            <a:chOff x="630000" y="4500081"/>
            <a:chExt cx="2822117" cy="821932"/>
          </a:xfrm>
        </p:grpSpPr>
        <p:sp>
          <p:nvSpPr>
            <p:cNvPr id="1570" name="Google Shape;1570;p13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71" name="Google Shape;1571;p13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72" name="Google Shape;1572;p13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73" name="Google Shape;1573;p13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74" name="Google Shape;1574;p13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75" name="Google Shape;1575;p13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76" name="Google Shape;1576;p1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82" name="Google Shape;1582;p135"/>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This phase may also include security-specific scans as a “last mile”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SAST, SCA, and DAST scans may be repeated in this environment as a double-check</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Port scans can also be used (depending on how closely this env matches prod) to help validate exposure at network communication layer</a:t>
            </a:r>
            <a:endParaRPr/>
          </a:p>
        </p:txBody>
      </p:sp>
      <p:grpSp>
        <p:nvGrpSpPr>
          <p:cNvPr id="1583" name="Google Shape;1583;p135"/>
          <p:cNvGrpSpPr/>
          <p:nvPr/>
        </p:nvGrpSpPr>
        <p:grpSpPr>
          <a:xfrm>
            <a:off x="472500" y="3375061"/>
            <a:ext cx="2116588" cy="616449"/>
            <a:chOff x="630000" y="4500081"/>
            <a:chExt cx="2822117" cy="821932"/>
          </a:xfrm>
        </p:grpSpPr>
        <p:sp>
          <p:nvSpPr>
            <p:cNvPr id="1584" name="Google Shape;1584;p13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85" name="Google Shape;1585;p13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86" name="Google Shape;1586;p13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87" name="Google Shape;1587;p13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88" name="Google Shape;1588;p13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89" name="Google Shape;1589;p13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90" name="Google Shape;1590;p1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Waterfall Software Development</a:t>
            </a:r>
            <a:endParaRPr/>
          </a:p>
        </p:txBody>
      </p:sp>
      <p:sp>
        <p:nvSpPr>
          <p:cNvPr id="370" name="Google Shape;370;p1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sequential development process that flows like a waterfall through all phases of a project (requirements, design, implementation, testing, and deployment for example), with each phase completely wrapping up before the next phase begins.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Majority of research done up front</a:t>
            </a:r>
            <a:endParaRPr/>
          </a:p>
          <a:p>
            <a:pPr marL="514350" lvl="0" indent="-285750" algn="l" rtl="0">
              <a:lnSpc>
                <a:spcPct val="100000"/>
              </a:lnSpc>
              <a:spcBef>
                <a:spcPts val="0"/>
              </a:spcBef>
              <a:spcAft>
                <a:spcPts val="0"/>
              </a:spcAft>
              <a:buClr>
                <a:schemeClr val="dk1"/>
              </a:buClr>
              <a:buSzPts val="1300"/>
              <a:buFont typeface="Arial"/>
              <a:buChar char="●"/>
            </a:pPr>
            <a:r>
              <a:rPr lang="en-US"/>
              <a:t>More accurate time estimates</a:t>
            </a:r>
            <a:endParaRPr/>
          </a:p>
          <a:p>
            <a:pPr marL="514350" lvl="0" indent="-285750" algn="l" rtl="0">
              <a:lnSpc>
                <a:spcPct val="100000"/>
              </a:lnSpc>
              <a:spcBef>
                <a:spcPts val="0"/>
              </a:spcBef>
              <a:spcAft>
                <a:spcPts val="0"/>
              </a:spcAft>
              <a:buClr>
                <a:schemeClr val="dk1"/>
              </a:buClr>
              <a:buSzPts val="1300"/>
              <a:buFont typeface="Arial"/>
              <a:buChar char="●"/>
            </a:pPr>
            <a:r>
              <a:rPr lang="en-US"/>
              <a:t>More predictable release date</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Cons:</a:t>
            </a:r>
            <a:endParaRPr/>
          </a:p>
          <a:p>
            <a:pPr marL="514350" lvl="0" indent="-285750" algn="l" rtl="0">
              <a:lnSpc>
                <a:spcPct val="100000"/>
              </a:lnSpc>
              <a:spcBef>
                <a:spcPts val="0"/>
              </a:spcBef>
              <a:spcAft>
                <a:spcPts val="0"/>
              </a:spcAft>
              <a:buClr>
                <a:schemeClr val="dk1"/>
              </a:buClr>
              <a:buSzPts val="1300"/>
              <a:buFont typeface="Arial"/>
              <a:buChar char="●"/>
            </a:pPr>
            <a:r>
              <a:rPr lang="en-US"/>
              <a:t>Process is brittle – can’t pivot easily in terms of changing requirements</a:t>
            </a:r>
            <a:endParaRPr/>
          </a:p>
          <a:p>
            <a:pPr marL="514350" lvl="0" indent="-285750" algn="l" rtl="0">
              <a:lnSpc>
                <a:spcPct val="100000"/>
              </a:lnSpc>
              <a:spcBef>
                <a:spcPts val="0"/>
              </a:spcBef>
              <a:spcAft>
                <a:spcPts val="0"/>
              </a:spcAft>
              <a:buClr>
                <a:schemeClr val="dk1"/>
              </a:buClr>
              <a:buSzPts val="1300"/>
              <a:buFont typeface="Arial"/>
              <a:buChar char="●"/>
            </a:pPr>
            <a:r>
              <a:rPr lang="en-US"/>
              <a:t>Long lead times – difficult to respond to rapid business evolution</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Tools:</a:t>
            </a:r>
            <a:endParaRPr/>
          </a:p>
          <a:p>
            <a:pPr marL="514350" lvl="0" indent="-285750" algn="l" rtl="0">
              <a:lnSpc>
                <a:spcPct val="100000"/>
              </a:lnSpc>
              <a:spcBef>
                <a:spcPts val="0"/>
              </a:spcBef>
              <a:spcAft>
                <a:spcPts val="0"/>
              </a:spcAft>
              <a:buClr>
                <a:schemeClr val="dk1"/>
              </a:buClr>
              <a:buSzPts val="1300"/>
              <a:buFont typeface="Arial"/>
              <a:buChar char="●"/>
            </a:pPr>
            <a:r>
              <a:rPr lang="en-US"/>
              <a:t>Commonly use Gantt charts to track projects, subtasks and dependencies</a:t>
            </a:r>
            <a:endParaRPr/>
          </a:p>
          <a:p>
            <a:pPr marL="514350" lvl="0" indent="-114300" algn="l" rtl="0">
              <a:lnSpc>
                <a:spcPct val="100000"/>
              </a:lnSpc>
              <a:spcBef>
                <a:spcPts val="0"/>
              </a:spcBef>
              <a:spcAft>
                <a:spcPts val="0"/>
              </a:spcAft>
              <a:buSzPts val="2700"/>
              <a:buFont typeface="Arial"/>
              <a:buNone/>
            </a:pPr>
            <a:endParaRPr/>
          </a:p>
        </p:txBody>
      </p:sp>
      <p:sp>
        <p:nvSpPr>
          <p:cNvPr id="371" name="Google Shape;37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96" name="Google Shape;1596;p136"/>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Additionally, this stage can utilize application logging as a type of validation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unique opportunity to confirm correct sanitization of log detail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Also, can include verification of specific AuthN/AuthZ controls prior to a prod release</a:t>
            </a:r>
            <a:endParaRPr/>
          </a:p>
        </p:txBody>
      </p:sp>
      <p:grpSp>
        <p:nvGrpSpPr>
          <p:cNvPr id="1597" name="Google Shape;1597;p136"/>
          <p:cNvGrpSpPr/>
          <p:nvPr/>
        </p:nvGrpSpPr>
        <p:grpSpPr>
          <a:xfrm>
            <a:off x="472500" y="3375061"/>
            <a:ext cx="2116588" cy="616449"/>
            <a:chOff x="630000" y="4500081"/>
            <a:chExt cx="2822117" cy="821932"/>
          </a:xfrm>
        </p:grpSpPr>
        <p:sp>
          <p:nvSpPr>
            <p:cNvPr id="1598" name="Google Shape;1598;p13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99" name="Google Shape;1599;p13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00" name="Google Shape;1600;p13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01" name="Google Shape;1601;p13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02" name="Google Shape;1602;p13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03" name="Google Shape;1603;p13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04" name="Google Shape;1604;p1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11" name="Google Shape;1611;p13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12" name="Google Shape;1612;p137"/>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other types of security checks (besides rerunning SAST, SCA, and DAST scans) are effective as part of the Release phase?</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13" name="Google Shape;1613;p1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19" name="Google Shape;1619;p138"/>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this stage, monitoring and alerting become paramount for capturing and notifying support of any security exposure “in the wild”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telemetry, and event detail become useful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Likely not everything will be found prior – ongoing vigilance is a must</a:t>
            </a:r>
            <a:endParaRPr/>
          </a:p>
        </p:txBody>
      </p:sp>
      <p:grpSp>
        <p:nvGrpSpPr>
          <p:cNvPr id="1620" name="Google Shape;1620;p138"/>
          <p:cNvGrpSpPr/>
          <p:nvPr/>
        </p:nvGrpSpPr>
        <p:grpSpPr>
          <a:xfrm>
            <a:off x="472500" y="3375061"/>
            <a:ext cx="2116588" cy="616449"/>
            <a:chOff x="630000" y="4500081"/>
            <a:chExt cx="2822117" cy="821932"/>
          </a:xfrm>
        </p:grpSpPr>
        <p:sp>
          <p:nvSpPr>
            <p:cNvPr id="1621" name="Google Shape;1621;p13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22" name="Google Shape;1622;p13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23" name="Google Shape;1623;p13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24" name="Google Shape;1624;p13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25" name="Google Shape;1625;p13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26" name="Google Shape;1626;p13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27" name="Google Shape;1627;p1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33" name="Google Shape;1633;p139"/>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(not if) something happens, Root Cause Analysis (RCA) is important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understanding the why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help with identifying short-term workarounds (to stop the bleeding) and long-term fixes (for enhancement prioritization)</a:t>
            </a:r>
            <a:endParaRPr/>
          </a:p>
        </p:txBody>
      </p:sp>
      <p:grpSp>
        <p:nvGrpSpPr>
          <p:cNvPr id="1634" name="Google Shape;1634;p139"/>
          <p:cNvGrpSpPr/>
          <p:nvPr/>
        </p:nvGrpSpPr>
        <p:grpSpPr>
          <a:xfrm>
            <a:off x="472500" y="3375061"/>
            <a:ext cx="2116588" cy="616449"/>
            <a:chOff x="630000" y="4500081"/>
            <a:chExt cx="2822117" cy="821932"/>
          </a:xfrm>
        </p:grpSpPr>
        <p:sp>
          <p:nvSpPr>
            <p:cNvPr id="1635" name="Google Shape;1635;p13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36" name="Google Shape;1636;p13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37" name="Google Shape;1637;p13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38" name="Google Shape;1638;p13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39" name="Google Shape;1639;p13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40" name="Google Shape;1640;p13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41" name="Google Shape;1641;p1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47" name="Google Shape;1647;p140"/>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Preceding detail can feed dashboards or reports to help stakeholders visualize the security posture of the system and org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can also be used to satisfy auditing requirements (depending on the industry)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Key Performance Indicators (KPIs) can be used to measure</a:t>
            </a:r>
            <a:endParaRPr/>
          </a:p>
        </p:txBody>
      </p:sp>
      <p:grpSp>
        <p:nvGrpSpPr>
          <p:cNvPr id="1648" name="Google Shape;1648;p140"/>
          <p:cNvGrpSpPr/>
          <p:nvPr/>
        </p:nvGrpSpPr>
        <p:grpSpPr>
          <a:xfrm>
            <a:off x="472500" y="3375061"/>
            <a:ext cx="2116588" cy="616449"/>
            <a:chOff x="630000" y="4500081"/>
            <a:chExt cx="2822117" cy="821932"/>
          </a:xfrm>
        </p:grpSpPr>
        <p:sp>
          <p:nvSpPr>
            <p:cNvPr id="1649" name="Google Shape;1649;p14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50" name="Google Shape;1650;p14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51" name="Google Shape;1651;p14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52" name="Google Shape;1652;p14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53" name="Google Shape;1653;p14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54" name="Google Shape;1654;p14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55" name="Google Shape;1655;p1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61" name="Google Shape;1661;p14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Number of security-related tickets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Build or release delays caused by security alerts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Mean time to compliance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These can all help support the Continuous Improvement function in the area of security focus</a:t>
            </a:r>
            <a:endParaRPr/>
          </a:p>
        </p:txBody>
      </p:sp>
      <p:grpSp>
        <p:nvGrpSpPr>
          <p:cNvPr id="1662" name="Google Shape;1662;p141"/>
          <p:cNvGrpSpPr/>
          <p:nvPr/>
        </p:nvGrpSpPr>
        <p:grpSpPr>
          <a:xfrm>
            <a:off x="472500" y="3375061"/>
            <a:ext cx="2116588" cy="616449"/>
            <a:chOff x="630000" y="4500081"/>
            <a:chExt cx="2822117" cy="821932"/>
          </a:xfrm>
        </p:grpSpPr>
        <p:sp>
          <p:nvSpPr>
            <p:cNvPr id="1663" name="Google Shape;1663;p14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64" name="Google Shape;1664;p14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65" name="Google Shape;1665;p14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66" name="Google Shape;1666;p14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67" name="Google Shape;1667;p14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68" name="Google Shape;1668;p14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69" name="Google Shape;1669;p141"/>
          <p:cNvSpPr txBox="1"/>
          <p:nvPr/>
        </p:nvSpPr>
        <p:spPr>
          <a:xfrm>
            <a:off x="3787654" y="1120837"/>
            <a:ext cx="242088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Examples</a:t>
            </a:r>
            <a:endParaRPr/>
          </a:p>
        </p:txBody>
      </p:sp>
      <p:sp>
        <p:nvSpPr>
          <p:cNvPr id="1670" name="Google Shape;1670;p1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76" name="Google Shape;1676;p142"/>
          <p:cNvSpPr txBox="1"/>
          <p:nvPr/>
        </p:nvSpPr>
        <p:spPr>
          <a:xfrm>
            <a:off x="3821954" y="1523549"/>
            <a:ext cx="4773168" cy="294394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One additional layer of protection that a company can employ involves security bug “bounty hunters”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Ethical hackers that can be paid to independently attempt to attack a site or system</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result in a set of reports on uncovered vulnerabilities and recommended remediations</a:t>
            </a:r>
          </a:p>
          <a:p>
            <a:pPr marL="457189" marR="0" lvl="0" indent="-323842" algn="l" rtl="0">
              <a:lnSpc>
                <a:spcPct val="150000"/>
              </a:lnSpc>
              <a:spcBef>
                <a:spcPts val="0"/>
              </a:spcBef>
              <a:spcAft>
                <a:spcPts val="0"/>
              </a:spcAft>
              <a:buClr>
                <a:schemeClr val="lt1"/>
              </a:buClr>
              <a:buSzPts val="1350"/>
              <a:buFont typeface="Arial"/>
              <a:buChar char="●"/>
            </a:pPr>
            <a:r>
              <a:rPr lang="en-US" sz="1350" dirty="0">
                <a:solidFill>
                  <a:schemeClr val="lt1"/>
                </a:solidFill>
              </a:rPr>
              <a:t>A SIEM (Security Information and Event Management) solution can also help with detection, analysis, and response</a:t>
            </a:r>
            <a:endParaRPr dirty="0"/>
          </a:p>
        </p:txBody>
      </p:sp>
      <p:grpSp>
        <p:nvGrpSpPr>
          <p:cNvPr id="1677" name="Google Shape;1677;p142"/>
          <p:cNvGrpSpPr/>
          <p:nvPr/>
        </p:nvGrpSpPr>
        <p:grpSpPr>
          <a:xfrm>
            <a:off x="472500" y="3375061"/>
            <a:ext cx="2116588" cy="616449"/>
            <a:chOff x="630000" y="4500081"/>
            <a:chExt cx="2822117" cy="821932"/>
          </a:xfrm>
        </p:grpSpPr>
        <p:sp>
          <p:nvSpPr>
            <p:cNvPr id="1678" name="Google Shape;1678;p14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79" name="Google Shape;1679;p14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80" name="Google Shape;1680;p14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81" name="Google Shape;1681;p14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82" name="Google Shape;1682;p14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83" name="Google Shape;1683;p14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84" name="Google Shape;1684;p1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91" name="Google Shape;1691;p14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92" name="Google Shape;1692;p143"/>
          <p:cNvSpPr txBox="1"/>
          <p:nvPr/>
        </p:nvSpPr>
        <p:spPr>
          <a:xfrm>
            <a:off x="1466636" y="1592173"/>
            <a:ext cx="6210728" cy="1959154"/>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one Key Performance Indicator (KPI) or metric you would recommend using (or have used) to evaluate the security posture of a system running in production?</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93" name="Google Shape;1693;p1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SAST</a:t>
            </a:r>
            <a:endParaRPr/>
          </a:p>
        </p:txBody>
      </p:sp>
      <p:sp>
        <p:nvSpPr>
          <p:cNvPr id="1699" name="Google Shape;1699;p144"/>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 aware that SAST tools have the propensity for false positives (depending on tooling employed)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may err on the side of caution with security scans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Might require that an organization customize the tool to more accurately report on environment and application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Otherwise, teams run the risk of wasting time on non-value add activities, impeding “frictionless security”</a:t>
            </a:r>
            <a:endParaRPr/>
          </a:p>
        </p:txBody>
      </p:sp>
      <p:grpSp>
        <p:nvGrpSpPr>
          <p:cNvPr id="1700" name="Google Shape;1700;p144"/>
          <p:cNvGrpSpPr/>
          <p:nvPr/>
        </p:nvGrpSpPr>
        <p:grpSpPr>
          <a:xfrm>
            <a:off x="472500" y="3375061"/>
            <a:ext cx="2116588" cy="616449"/>
            <a:chOff x="630000" y="4500081"/>
            <a:chExt cx="2822117" cy="821932"/>
          </a:xfrm>
        </p:grpSpPr>
        <p:sp>
          <p:nvSpPr>
            <p:cNvPr id="1701" name="Google Shape;1701;p14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02" name="Google Shape;1702;p14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03" name="Google Shape;1703;p14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04" name="Google Shape;1704;p14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05" name="Google Shape;1705;p14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06" name="Google Shape;1706;p14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07" name="Google Shape;1707;p1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Containers</a:t>
            </a:r>
            <a:endParaRPr/>
          </a:p>
        </p:txBody>
      </p:sp>
      <p:sp>
        <p:nvSpPr>
          <p:cNvPr id="1713" name="Google Shape;1713;p145"/>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application profile includes containers or container orchestration (k8s), additional consideration required relative to security of images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Aqua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https://www.aquasec.com/</a:t>
            </a:r>
            <a:r>
              <a:rPr lang="en-US" sz="1350" b="0" i="0" u="none" strike="noStrike" cap="none">
                <a:solidFill>
                  <a:schemeClr val="lt1"/>
                </a:solidFill>
                <a:latin typeface="Arial"/>
                <a:ea typeface="Arial"/>
                <a:cs typeface="Arial"/>
                <a:sym typeface="Arial"/>
              </a:rPr>
              <a:t>) and Prisma Cloud (</a:t>
            </a:r>
            <a:r>
              <a:rPr lang="en-US" sz="135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https://docs.paloaltonetworks.com/prisma/prisma-cloud/</a:t>
            </a:r>
            <a:r>
              <a:rPr lang="en-US" sz="1350" b="0" i="0" u="none" strike="noStrike" cap="none">
                <a:solidFill>
                  <a:schemeClr val="lt1"/>
                </a:solidFill>
                <a:latin typeface="Arial"/>
                <a:ea typeface="Arial"/>
                <a:cs typeface="Arial"/>
                <a:sym typeface="Arial"/>
              </a:rPr>
              <a:t>) can help with scanning of container images</a:t>
            </a:r>
            <a:endParaRPr/>
          </a:p>
        </p:txBody>
      </p:sp>
      <p:grpSp>
        <p:nvGrpSpPr>
          <p:cNvPr id="1714" name="Google Shape;1714;p145"/>
          <p:cNvGrpSpPr/>
          <p:nvPr/>
        </p:nvGrpSpPr>
        <p:grpSpPr>
          <a:xfrm>
            <a:off x="472500" y="3375061"/>
            <a:ext cx="2116588" cy="616449"/>
            <a:chOff x="630000" y="4500081"/>
            <a:chExt cx="2822117" cy="821932"/>
          </a:xfrm>
        </p:grpSpPr>
        <p:sp>
          <p:nvSpPr>
            <p:cNvPr id="1715" name="Google Shape;1715;p14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16" name="Google Shape;1716;p145" descr="Lock with solid fill"/>
            <p:cNvPicPr preferRelativeResize="0"/>
            <p:nvPr/>
          </p:nvPicPr>
          <p:blipFill rotWithShape="1">
            <a:blip r:embed="rId5">
              <a:alphaModFix/>
            </a:blip>
            <a:srcRect/>
            <a:stretch/>
          </p:blipFill>
          <p:spPr>
            <a:xfrm>
              <a:off x="1119882" y="4691901"/>
              <a:ext cx="457200" cy="457200"/>
            </a:xfrm>
            <a:prstGeom prst="rect">
              <a:avLst/>
            </a:prstGeom>
            <a:noFill/>
            <a:ln>
              <a:noFill/>
            </a:ln>
          </p:spPr>
        </p:pic>
        <p:pic>
          <p:nvPicPr>
            <p:cNvPr id="1717" name="Google Shape;1717;p145" descr="Lock with solid fill"/>
            <p:cNvPicPr preferRelativeResize="0"/>
            <p:nvPr/>
          </p:nvPicPr>
          <p:blipFill rotWithShape="1">
            <a:blip r:embed="rId5">
              <a:alphaModFix/>
            </a:blip>
            <a:srcRect/>
            <a:stretch/>
          </p:blipFill>
          <p:spPr>
            <a:xfrm>
              <a:off x="2025757" y="4691901"/>
              <a:ext cx="457200" cy="457200"/>
            </a:xfrm>
            <a:prstGeom prst="rect">
              <a:avLst/>
            </a:prstGeom>
            <a:noFill/>
            <a:ln>
              <a:noFill/>
            </a:ln>
          </p:spPr>
        </p:pic>
        <p:pic>
          <p:nvPicPr>
            <p:cNvPr id="1718" name="Google Shape;1718;p145" descr="Lock with solid fill"/>
            <p:cNvPicPr preferRelativeResize="0"/>
            <p:nvPr/>
          </p:nvPicPr>
          <p:blipFill rotWithShape="1">
            <a:blip r:embed="rId5">
              <a:alphaModFix/>
            </a:blip>
            <a:srcRect/>
            <a:stretch/>
          </p:blipFill>
          <p:spPr>
            <a:xfrm>
              <a:off x="2931632" y="4691900"/>
              <a:ext cx="457200" cy="457200"/>
            </a:xfrm>
            <a:prstGeom prst="rect">
              <a:avLst/>
            </a:prstGeom>
            <a:noFill/>
            <a:ln>
              <a:noFill/>
            </a:ln>
          </p:spPr>
        </p:pic>
        <p:cxnSp>
          <p:nvCxnSpPr>
            <p:cNvPr id="1719" name="Google Shape;1719;p14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20" name="Google Shape;1720;p14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21" name="Google Shape;1721;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Gantt Chart</a:t>
            </a:r>
            <a:endParaRPr/>
          </a:p>
        </p:txBody>
      </p:sp>
      <p:sp>
        <p:nvSpPr>
          <p:cNvPr id="377" name="Google Shape;377;p15"/>
          <p:cNvSpPr txBox="1">
            <a:spLocks noGrp="1"/>
          </p:cNvSpPr>
          <p:nvPr>
            <p:ph type="subTitle" idx="1"/>
          </p:nvPr>
        </p:nvSpPr>
        <p:spPr>
          <a:xfrm>
            <a:off x="1730347" y="2213708"/>
            <a:ext cx="5710933" cy="224389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378" name="Google Shape;378;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pic>
        <p:nvPicPr>
          <p:cNvPr id="379" name="Google Shape;379;p15" descr="excel gantt chart template"/>
          <p:cNvPicPr preferRelativeResize="0"/>
          <p:nvPr/>
        </p:nvPicPr>
        <p:blipFill rotWithShape="1">
          <a:blip r:embed="rId3">
            <a:alphaModFix/>
          </a:blip>
          <a:srcRect/>
          <a:stretch/>
        </p:blipFill>
        <p:spPr>
          <a:xfrm>
            <a:off x="1240472" y="1185333"/>
            <a:ext cx="6663055" cy="385230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4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27" name="Google Shape;1727;p146"/>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Sensitive configuration data and app secrets (e.g., connection strings, passwords, etc.) should never be hardcoded in source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Run the risk of checking into and exposing via source control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truffleHog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https://github.com/dxa4481/truffleHog/</a:t>
            </a:r>
            <a:r>
              <a:rPr lang="en-US" sz="1350" b="0" i="0" u="none" strike="noStrike" cap="none">
                <a:solidFill>
                  <a:schemeClr val="lt1"/>
                </a:solidFill>
                <a:latin typeface="Arial"/>
                <a:ea typeface="Arial"/>
                <a:cs typeface="Arial"/>
                <a:sym typeface="Arial"/>
              </a:rPr>
              <a:t>) can help with GitHub repo scanning</a:t>
            </a:r>
            <a:endParaRPr/>
          </a:p>
        </p:txBody>
      </p:sp>
      <p:grpSp>
        <p:nvGrpSpPr>
          <p:cNvPr id="1728" name="Google Shape;1728;p146"/>
          <p:cNvGrpSpPr/>
          <p:nvPr/>
        </p:nvGrpSpPr>
        <p:grpSpPr>
          <a:xfrm>
            <a:off x="472500" y="3375061"/>
            <a:ext cx="2116588" cy="616449"/>
            <a:chOff x="630000" y="4500081"/>
            <a:chExt cx="2822117" cy="821932"/>
          </a:xfrm>
        </p:grpSpPr>
        <p:sp>
          <p:nvSpPr>
            <p:cNvPr id="1729" name="Google Shape;1729;p14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30" name="Google Shape;1730;p14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731" name="Google Shape;1731;p14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732" name="Google Shape;1732;p14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733" name="Google Shape;1733;p14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34" name="Google Shape;1734;p14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35" name="Google Shape;1735;p1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41" name="Google Shape;1741;p147"/>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platforms include built-in support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Services like AWS KMS or Azure Key Vault can provide dynamic linking of secure config into the CI/CD pipeline</a:t>
            </a:r>
            <a:endParaRPr/>
          </a:p>
        </p:txBody>
      </p:sp>
      <p:grpSp>
        <p:nvGrpSpPr>
          <p:cNvPr id="1742" name="Google Shape;1742;p147"/>
          <p:cNvGrpSpPr/>
          <p:nvPr/>
        </p:nvGrpSpPr>
        <p:grpSpPr>
          <a:xfrm>
            <a:off x="472500" y="3375061"/>
            <a:ext cx="2116588" cy="616449"/>
            <a:chOff x="630000" y="4500081"/>
            <a:chExt cx="2822117" cy="821932"/>
          </a:xfrm>
        </p:grpSpPr>
        <p:sp>
          <p:nvSpPr>
            <p:cNvPr id="1743" name="Google Shape;1743;p14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44" name="Google Shape;1744;p14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45" name="Google Shape;1745;p14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46" name="Google Shape;1746;p14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47" name="Google Shape;1747;p14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48" name="Google Shape;1748;p14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49" name="Google Shape;1749;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Security “baked” into the process end-to-end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Promotes secure by design and defense in depth</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Increased efficiency in verifying security through automation</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Faster recovery times if security breach occurs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Enables measurement and objective assessment of security posture</a:t>
            </a:r>
            <a:endParaRPr/>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75428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Leveraging established Capital Group best practices, existing reference architectures, and existing patterns helps minimize risk</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Also, helps ensure you meet critical security requirements in a “low friction” manner</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Means as a developer you don’t have to try to mitigate all threats on your own – there are resources available to assist</a:t>
            </a:r>
            <a:endParaRPr dirty="0"/>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153</a:t>
            </a:fld>
            <a:endParaRPr/>
          </a:p>
        </p:txBody>
      </p:sp>
    </p:spTree>
    <p:extLst>
      <p:ext uri="{BB962C8B-B14F-4D97-AF65-F5344CB8AC3E}">
        <p14:creationId xmlns:p14="http://schemas.microsoft.com/office/powerpoint/2010/main" val="27829545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66" name="Google Shape;1766;p149"/>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Potential Issues</a:t>
            </a:r>
            <a:endParaRPr dirty="0"/>
          </a:p>
        </p:txBody>
      </p:sp>
      <p:sp>
        <p:nvSpPr>
          <p:cNvPr id="1767" name="Google Shape;1767;p149"/>
          <p:cNvSpPr txBox="1"/>
          <p:nvPr/>
        </p:nvSpPr>
        <p:spPr>
          <a:xfrm>
            <a:off x="4404135" y="1821112"/>
            <a:ext cx="4343049"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Knowledge gaps about security, a complex subject</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Additional complexity and friction in pipeline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Potential for developer overload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False positives breed “noise” and can lead to “boy who cried wolf”</a:t>
            </a:r>
            <a:endParaRPr/>
          </a:p>
        </p:txBody>
      </p:sp>
      <p:pic>
        <p:nvPicPr>
          <p:cNvPr id="1768" name="Google Shape;1768;p149"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69" name="Google Shape;1769;p1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775" name="Google Shape;1775;p150"/>
          <p:cNvSpPr txBox="1">
            <a:spLocks noGrp="1"/>
          </p:cNvSpPr>
          <p:nvPr>
            <p:ph type="body" idx="1"/>
          </p:nvPr>
        </p:nvSpPr>
        <p:spPr>
          <a:xfrm>
            <a:off x="3395284" y="3780545"/>
            <a:ext cx="5161500" cy="86988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dirty="0"/>
              <a:t>Google each of the tools above used at Capital Group. Create a 2 – 3 sentence description for each based on the results of your research.</a:t>
            </a:r>
            <a:endParaRPr dirty="0"/>
          </a:p>
          <a:p>
            <a:pPr marL="457200" lvl="0" indent="-228600" algn="l" rtl="0">
              <a:lnSpc>
                <a:spcPct val="90000"/>
              </a:lnSpc>
              <a:spcBef>
                <a:spcPts val="1000"/>
              </a:spcBef>
              <a:spcAft>
                <a:spcPts val="0"/>
              </a:spcAft>
              <a:buClr>
                <a:srgbClr val="FFFFFF"/>
              </a:buClr>
              <a:buSzPts val="1200"/>
              <a:buNone/>
            </a:pPr>
            <a:endParaRPr dirty="0"/>
          </a:p>
        </p:txBody>
      </p:sp>
      <p:sp>
        <p:nvSpPr>
          <p:cNvPr id="1776" name="Google Shape;1776;p150"/>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Review the Capital Group DevSecOps Toolset</a:t>
            </a:r>
            <a:endParaRPr/>
          </a:p>
        </p:txBody>
      </p:sp>
      <p:sp>
        <p:nvSpPr>
          <p:cNvPr id="1777" name="Google Shape;1777;p1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155</a:t>
            </a:fld>
            <a:endParaRPr/>
          </a:p>
        </p:txBody>
      </p:sp>
      <p:pic>
        <p:nvPicPr>
          <p:cNvPr id="3" name="Picture 2">
            <a:extLst>
              <a:ext uri="{FF2B5EF4-FFF2-40B4-BE49-F238E27FC236}">
                <a16:creationId xmlns:a16="http://schemas.microsoft.com/office/drawing/2014/main" id="{F8334585-20B4-8A14-D17A-D5236BEA160C}"/>
              </a:ext>
            </a:extLst>
          </p:cNvPr>
          <p:cNvPicPr>
            <a:picLocks noChangeAspect="1"/>
          </p:cNvPicPr>
          <p:nvPr/>
        </p:nvPicPr>
        <p:blipFill>
          <a:blip r:embed="rId3"/>
          <a:stretch>
            <a:fillRect/>
          </a:stretch>
        </p:blipFill>
        <p:spPr>
          <a:xfrm>
            <a:off x="3625888" y="837560"/>
            <a:ext cx="4756994" cy="2766252"/>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FAF494-D618-FE4F-F3E7-1714E3C5997D}"/>
              </a:ext>
            </a:extLst>
          </p:cNvPr>
          <p:cNvSpPr>
            <a:spLocks noGrp="1"/>
          </p:cNvSpPr>
          <p:nvPr>
            <p:ph type="sldNum" idx="12"/>
          </p:nvPr>
        </p:nvSpPr>
        <p:spPr>
          <a:xfrm>
            <a:off x="5457077" y="1609590"/>
            <a:ext cx="2485140" cy="1799815"/>
          </a:xfrm>
        </p:spPr>
        <p:txBody>
          <a:bodyPr anchor="t"/>
          <a:lstStyle/>
          <a:p>
            <a:pPr marL="285750" lvl="0" indent="-285750" algn="l" rtl="0">
              <a:spcBef>
                <a:spcPts val="0"/>
              </a:spcBef>
              <a:spcAft>
                <a:spcPts val="0"/>
              </a:spcAft>
              <a:buSzPct val="100000"/>
              <a:buFont typeface="Arial" panose="020B0604020202020204" pitchFamily="34" charset="0"/>
              <a:buChar char="●"/>
            </a:pPr>
            <a:r>
              <a:rPr lang="en-US" sz="1100" dirty="0"/>
              <a:t>At Capital Group, there are security architecture resources available to assist engineers</a:t>
            </a:r>
          </a:p>
          <a:p>
            <a:pPr marL="285750" lvl="0" indent="-285750" algn="l" rtl="0">
              <a:spcBef>
                <a:spcPts val="0"/>
              </a:spcBef>
              <a:spcAft>
                <a:spcPts val="0"/>
              </a:spcAft>
              <a:buSzPct val="100000"/>
              <a:buFont typeface="Arial" panose="020B0604020202020204" pitchFamily="34" charset="0"/>
              <a:buChar char="●"/>
            </a:pPr>
            <a:r>
              <a:rPr lang="en-US" sz="1100" dirty="0"/>
              <a:t>Dedicated team is available to oversee and assist with threat modeling</a:t>
            </a:r>
          </a:p>
          <a:p>
            <a:pPr marL="285750" lvl="0" indent="-285750" algn="l" rtl="0">
              <a:spcBef>
                <a:spcPts val="0"/>
              </a:spcBef>
              <a:spcAft>
                <a:spcPts val="0"/>
              </a:spcAft>
              <a:buSzPct val="100000"/>
              <a:buFont typeface="Arial" panose="020B0604020202020204" pitchFamily="34" charset="0"/>
              <a:buChar char="●"/>
            </a:pPr>
            <a:r>
              <a:rPr lang="en-US" sz="1100" dirty="0"/>
              <a:t>Given the complex nature of getting security “right”, organizational resources like there can prove invaluable</a:t>
            </a:r>
          </a:p>
        </p:txBody>
      </p:sp>
      <p:sp>
        <p:nvSpPr>
          <p:cNvPr id="6" name="Title 5">
            <a:extLst>
              <a:ext uri="{FF2B5EF4-FFF2-40B4-BE49-F238E27FC236}">
                <a16:creationId xmlns:a16="http://schemas.microsoft.com/office/drawing/2014/main" id="{D0E0C3E7-2466-5BDC-012C-1AC89B649981}"/>
              </a:ext>
            </a:extLst>
          </p:cNvPr>
          <p:cNvSpPr>
            <a:spLocks noGrp="1"/>
          </p:cNvSpPr>
          <p:nvPr>
            <p:ph type="title"/>
          </p:nvPr>
        </p:nvSpPr>
        <p:spPr/>
        <p:txBody>
          <a:bodyPr/>
          <a:lstStyle/>
          <a:p>
            <a:r>
              <a:rPr lang="en-US" sz="2400" dirty="0"/>
              <a:t>Where Can I Go For Help?</a:t>
            </a:r>
          </a:p>
        </p:txBody>
      </p:sp>
    </p:spTree>
    <p:extLst>
      <p:ext uri="{BB962C8B-B14F-4D97-AF65-F5344CB8AC3E}">
        <p14:creationId xmlns:p14="http://schemas.microsoft.com/office/powerpoint/2010/main" val="9641884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51"/>
          <p:cNvSpPr txBox="1">
            <a:spLocks noGrp="1"/>
          </p:cNvSpPr>
          <p:nvPr>
            <p:ph type="title"/>
          </p:nvPr>
        </p:nvSpPr>
        <p:spPr>
          <a:xfrm>
            <a:off x="705000" y="1916700"/>
            <a:ext cx="8520600" cy="1122926"/>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Test-Driven Development (TDD)</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Benefits to be experienced with automated testing</a:t>
            </a:r>
            <a:endParaRPr/>
          </a:p>
        </p:txBody>
      </p:sp>
      <p:sp>
        <p:nvSpPr>
          <p:cNvPr id="1788" name="Google Shape;1788;p152"/>
          <p:cNvSpPr txBox="1"/>
          <p:nvPr/>
        </p:nvSpPr>
        <p:spPr>
          <a:xfrm>
            <a:off x="47205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shared success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(as tests can be tied to requirements)</a:t>
            </a:r>
            <a:endParaRPr/>
          </a:p>
        </p:txBody>
      </p:sp>
      <p:sp>
        <p:nvSpPr>
          <p:cNvPr id="1789" name="Google Shape;1789;p152"/>
          <p:cNvSpPr txBox="1"/>
          <p:nvPr/>
        </p:nvSpPr>
        <p:spPr>
          <a:xfrm>
            <a:off x="2655885"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Cleaner code</a:t>
            </a:r>
            <a:endParaRPr/>
          </a:p>
        </p:txBody>
      </p:sp>
      <p:sp>
        <p:nvSpPr>
          <p:cNvPr id="1790" name="Google Shape;1790;p152"/>
          <p:cNvSpPr txBox="1"/>
          <p:nvPr/>
        </p:nvSpPr>
        <p:spPr>
          <a:xfrm>
            <a:off x="483972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Guaranteed system documentation</a:t>
            </a:r>
            <a:endParaRPr/>
          </a:p>
        </p:txBody>
      </p:sp>
      <p:sp>
        <p:nvSpPr>
          <p:cNvPr id="1791" name="Google Shape;1791;p152"/>
          <p:cNvSpPr txBox="1"/>
          <p:nvPr/>
        </p:nvSpPr>
        <p:spPr>
          <a:xfrm>
            <a:off x="7023556"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quality</a:t>
            </a:r>
            <a:endParaRPr/>
          </a:p>
        </p:txBody>
      </p:sp>
      <p:sp>
        <p:nvSpPr>
          <p:cNvPr id="1792" name="Google Shape;1792;p152"/>
          <p:cNvSpPr txBox="1"/>
          <p:nvPr/>
        </p:nvSpPr>
        <p:spPr>
          <a:xfrm>
            <a:off x="156396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Reduced fear</a:t>
            </a:r>
            <a:endParaRPr/>
          </a:p>
        </p:txBody>
      </p:sp>
      <p:sp>
        <p:nvSpPr>
          <p:cNvPr id="1793" name="Google Shape;1793;p152"/>
          <p:cNvSpPr txBox="1"/>
          <p:nvPr/>
        </p:nvSpPr>
        <p:spPr>
          <a:xfrm>
            <a:off x="3747802"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regression protection</a:t>
            </a:r>
            <a:endParaRPr/>
          </a:p>
        </p:txBody>
      </p:sp>
      <p:sp>
        <p:nvSpPr>
          <p:cNvPr id="1794" name="Google Shape;1794;p152"/>
          <p:cNvSpPr txBox="1"/>
          <p:nvPr/>
        </p:nvSpPr>
        <p:spPr>
          <a:xfrm>
            <a:off x="593163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streamlining to the approach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(small bites, avoidance of premature optimization, structured flow)</a:t>
            </a:r>
            <a:endParaRPr/>
          </a:p>
        </p:txBody>
      </p:sp>
      <p:grpSp>
        <p:nvGrpSpPr>
          <p:cNvPr id="1795" name="Google Shape;1795;p152"/>
          <p:cNvGrpSpPr/>
          <p:nvPr/>
        </p:nvGrpSpPr>
        <p:grpSpPr>
          <a:xfrm>
            <a:off x="885373" y="1151435"/>
            <a:ext cx="822197" cy="822960"/>
            <a:chOff x="5273801" y="2606040"/>
            <a:chExt cx="1644396" cy="1645920"/>
          </a:xfrm>
        </p:grpSpPr>
        <p:sp>
          <p:nvSpPr>
            <p:cNvPr id="1796" name="Google Shape;1796;p152"/>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797" name="Google Shape;1797;p152"/>
            <p:cNvGrpSpPr/>
            <p:nvPr/>
          </p:nvGrpSpPr>
          <p:grpSpPr>
            <a:xfrm>
              <a:off x="5343905" y="2937510"/>
              <a:ext cx="1532763" cy="1001649"/>
              <a:chOff x="5343905" y="2937510"/>
              <a:chExt cx="1532763" cy="1001649"/>
            </a:xfrm>
          </p:grpSpPr>
          <p:sp>
            <p:nvSpPr>
              <p:cNvPr id="1798" name="Google Shape;1798;p152"/>
              <p:cNvSpPr/>
              <p:nvPr/>
            </p:nvSpPr>
            <p:spPr>
              <a:xfrm>
                <a:off x="5456681" y="3173349"/>
                <a:ext cx="1304544" cy="300609"/>
              </a:xfrm>
              <a:custGeom>
                <a:avLst/>
                <a:gdLst/>
                <a:ahLst/>
                <a:cxnLst/>
                <a:rect l="l" t="t" r="r" b="b"/>
                <a:pathLst>
                  <a:path w="1828" h="421" extrusionOk="0">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799" name="Google Shape;1799;p152"/>
              <p:cNvSpPr/>
              <p:nvPr/>
            </p:nvSpPr>
            <p:spPr>
              <a:xfrm>
                <a:off x="5343905" y="2937510"/>
                <a:ext cx="1532763" cy="1001649"/>
              </a:xfrm>
              <a:custGeom>
                <a:avLst/>
                <a:gdLst/>
                <a:ahLst/>
                <a:cxnLst/>
                <a:rect l="l" t="t" r="r" b="b"/>
                <a:pathLst>
                  <a:path w="2148" h="1402" extrusionOk="0">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0" name="Google Shape;1800;p152"/>
          <p:cNvGrpSpPr/>
          <p:nvPr/>
        </p:nvGrpSpPr>
        <p:grpSpPr>
          <a:xfrm>
            <a:off x="3068827" y="1151435"/>
            <a:ext cx="822960" cy="822960"/>
            <a:chOff x="1113743" y="1826004"/>
            <a:chExt cx="1644650" cy="1644650"/>
          </a:xfrm>
        </p:grpSpPr>
        <p:sp>
          <p:nvSpPr>
            <p:cNvPr id="1801" name="Google Shape;1801;p152"/>
            <p:cNvSpPr/>
            <p:nvPr/>
          </p:nvSpPr>
          <p:spPr>
            <a:xfrm>
              <a:off x="1113743" y="1826004"/>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2" name="Google Shape;1802;p152"/>
            <p:cNvGrpSpPr/>
            <p:nvPr/>
          </p:nvGrpSpPr>
          <p:grpSpPr>
            <a:xfrm>
              <a:off x="1486806" y="2108579"/>
              <a:ext cx="898525" cy="1192213"/>
              <a:chOff x="1486806" y="2108579"/>
              <a:chExt cx="898525" cy="1192213"/>
            </a:xfrm>
          </p:grpSpPr>
          <p:sp>
            <p:nvSpPr>
              <p:cNvPr id="1803" name="Google Shape;1803;p152"/>
              <p:cNvSpPr/>
              <p:nvPr/>
            </p:nvSpPr>
            <p:spPr>
              <a:xfrm>
                <a:off x="1486806" y="2108579"/>
                <a:ext cx="898525" cy="1192213"/>
              </a:xfrm>
              <a:custGeom>
                <a:avLst/>
                <a:gdLst/>
                <a:ahLst/>
                <a:cxnLst/>
                <a:rect l="l" t="t" r="r" b="b"/>
                <a:pathLst>
                  <a:path w="1258" h="1671" extrusionOk="0">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4" name="Google Shape;1804;p152"/>
              <p:cNvSpPr/>
              <p:nvPr/>
            </p:nvSpPr>
            <p:spPr>
              <a:xfrm>
                <a:off x="1648731" y="2294317"/>
                <a:ext cx="574675" cy="820738"/>
              </a:xfrm>
              <a:custGeom>
                <a:avLst/>
                <a:gdLst/>
                <a:ahLst/>
                <a:cxnLst/>
                <a:rect l="l" t="t" r="r" b="b"/>
                <a:pathLst>
                  <a:path w="806" h="1149" extrusionOk="0">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5" name="Google Shape;1805;p152"/>
          <p:cNvGrpSpPr/>
          <p:nvPr/>
        </p:nvGrpSpPr>
        <p:grpSpPr>
          <a:xfrm>
            <a:off x="5252215" y="1151435"/>
            <a:ext cx="823754" cy="822960"/>
            <a:chOff x="5273675" y="2606675"/>
            <a:chExt cx="1646238" cy="1644650"/>
          </a:xfrm>
        </p:grpSpPr>
        <p:sp>
          <p:nvSpPr>
            <p:cNvPr id="1806" name="Google Shape;1806;p152"/>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7" name="Google Shape;1807;p152"/>
            <p:cNvGrpSpPr/>
            <p:nvPr/>
          </p:nvGrpSpPr>
          <p:grpSpPr>
            <a:xfrm>
              <a:off x="5646738" y="2774950"/>
              <a:ext cx="900113" cy="1306513"/>
              <a:chOff x="5646738" y="2774950"/>
              <a:chExt cx="900113" cy="1306513"/>
            </a:xfrm>
          </p:grpSpPr>
          <p:sp>
            <p:nvSpPr>
              <p:cNvPr id="1808" name="Google Shape;1808;p152"/>
              <p:cNvSpPr/>
              <p:nvPr/>
            </p:nvSpPr>
            <p:spPr>
              <a:xfrm>
                <a:off x="5646738" y="2889250"/>
                <a:ext cx="900113" cy="1192213"/>
              </a:xfrm>
              <a:custGeom>
                <a:avLst/>
                <a:gdLst/>
                <a:ahLst/>
                <a:cxnLst/>
                <a:rect l="l" t="t" r="r" b="b"/>
                <a:pathLst>
                  <a:path w="1258" h="1670" extrusionOk="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9" name="Google Shape;1809;p152"/>
              <p:cNvSpPr/>
              <p:nvPr/>
            </p:nvSpPr>
            <p:spPr>
              <a:xfrm>
                <a:off x="5783263" y="2774950"/>
                <a:ext cx="627063" cy="1089025"/>
              </a:xfrm>
              <a:custGeom>
                <a:avLst/>
                <a:gdLst/>
                <a:ahLst/>
                <a:cxnLst/>
                <a:rect l="l" t="t" r="r" b="b"/>
                <a:pathLst>
                  <a:path w="627063" h="1089025" extrusionOk="0">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10" name="Google Shape;1810;p152"/>
          <p:cNvGrpSpPr/>
          <p:nvPr/>
        </p:nvGrpSpPr>
        <p:grpSpPr>
          <a:xfrm>
            <a:off x="7436880" y="1151435"/>
            <a:ext cx="822197" cy="822960"/>
            <a:chOff x="1682" y="0"/>
            <a:chExt cx="4316" cy="4320"/>
          </a:xfrm>
        </p:grpSpPr>
        <p:sp>
          <p:nvSpPr>
            <p:cNvPr id="1811" name="Google Shape;1811;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2" name="Google Shape;1812;p152"/>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3" name="Google Shape;1813;p152"/>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4" name="Google Shape;1814;p152"/>
          <p:cNvGrpSpPr/>
          <p:nvPr/>
        </p:nvGrpSpPr>
        <p:grpSpPr>
          <a:xfrm>
            <a:off x="1977291" y="2715074"/>
            <a:ext cx="822197" cy="822960"/>
            <a:chOff x="1682" y="0"/>
            <a:chExt cx="4316" cy="4320"/>
          </a:xfrm>
        </p:grpSpPr>
        <p:sp>
          <p:nvSpPr>
            <p:cNvPr id="1815" name="Google Shape;1815;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6" name="Google Shape;1816;p152"/>
            <p:cNvSpPr/>
            <p:nvPr/>
          </p:nvSpPr>
          <p:spPr>
            <a:xfrm>
              <a:off x="2143" y="797"/>
              <a:ext cx="3394" cy="2979"/>
            </a:xfrm>
            <a:custGeom>
              <a:avLst/>
              <a:gdLst/>
              <a:ahLst/>
              <a:cxnLst/>
              <a:rect l="l" t="t" r="r" b="b"/>
              <a:pathLst>
                <a:path w="1812" h="1589" extrusionOk="0">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7" name="Google Shape;1817;p152"/>
            <p:cNvSpPr/>
            <p:nvPr/>
          </p:nvSpPr>
          <p:spPr>
            <a:xfrm>
              <a:off x="2323" y="952"/>
              <a:ext cx="3034" cy="2627"/>
            </a:xfrm>
            <a:custGeom>
              <a:avLst/>
              <a:gdLst/>
              <a:ahLst/>
              <a:cxnLst/>
              <a:rect l="l" t="t" r="r" b="b"/>
              <a:pathLst>
                <a:path w="1620" h="1401" extrusionOk="0">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8" name="Google Shape;1818;p152"/>
          <p:cNvGrpSpPr/>
          <p:nvPr/>
        </p:nvGrpSpPr>
        <p:grpSpPr>
          <a:xfrm>
            <a:off x="4161126" y="2715074"/>
            <a:ext cx="822197" cy="822960"/>
            <a:chOff x="1682" y="0"/>
            <a:chExt cx="4316" cy="4320"/>
          </a:xfrm>
        </p:grpSpPr>
        <p:sp>
          <p:nvSpPr>
            <p:cNvPr id="1819" name="Google Shape;1819;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0" name="Google Shape;1820;p152"/>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1" name="Google Shape;1821;p152"/>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22" name="Google Shape;1822;p152"/>
          <p:cNvGrpSpPr/>
          <p:nvPr/>
        </p:nvGrpSpPr>
        <p:grpSpPr>
          <a:xfrm>
            <a:off x="6343750" y="2715074"/>
            <a:ext cx="822960" cy="822960"/>
            <a:chOff x="5273675" y="2606675"/>
            <a:chExt cx="1644650" cy="1644650"/>
          </a:xfrm>
        </p:grpSpPr>
        <p:sp>
          <p:nvSpPr>
            <p:cNvPr id="1823" name="Google Shape;1823;p152"/>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24" name="Google Shape;1824;p152"/>
            <p:cNvGrpSpPr/>
            <p:nvPr/>
          </p:nvGrpSpPr>
          <p:grpSpPr>
            <a:xfrm>
              <a:off x="5444599" y="3152775"/>
              <a:ext cx="1302803" cy="552451"/>
              <a:chOff x="5445125" y="3152775"/>
              <a:chExt cx="1302803" cy="552451"/>
            </a:xfrm>
          </p:grpSpPr>
          <p:sp>
            <p:nvSpPr>
              <p:cNvPr id="1825" name="Google Shape;1825;p152"/>
              <p:cNvSpPr/>
              <p:nvPr/>
            </p:nvSpPr>
            <p:spPr>
              <a:xfrm>
                <a:off x="5858175" y="3152775"/>
                <a:ext cx="470652" cy="550863"/>
              </a:xfrm>
              <a:custGeom>
                <a:avLst/>
                <a:gdLst/>
                <a:ahLst/>
                <a:cxnLst/>
                <a:rect l="l" t="t" r="r" b="b"/>
                <a:pathLst>
                  <a:path w="470652" h="550863" extrusionOk="0">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6" name="Google Shape;1826;p152"/>
              <p:cNvSpPr/>
              <p:nvPr/>
            </p:nvSpPr>
            <p:spPr>
              <a:xfrm>
                <a:off x="5445125" y="3152775"/>
                <a:ext cx="1302803" cy="552451"/>
              </a:xfrm>
              <a:custGeom>
                <a:avLst/>
                <a:gdLst/>
                <a:ahLst/>
                <a:cxnLst/>
                <a:rect l="l" t="t" r="r" b="b"/>
                <a:pathLst>
                  <a:path w="1302803" h="552451" extrusionOk="0">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27" name="Google Shape;1827;p152"/>
          <p:cNvGrpSpPr/>
          <p:nvPr/>
        </p:nvGrpSpPr>
        <p:grpSpPr>
          <a:xfrm>
            <a:off x="0" y="4783954"/>
            <a:ext cx="9144000" cy="359546"/>
            <a:chOff x="0" y="6378606"/>
            <a:chExt cx="12192000" cy="479394"/>
          </a:xfrm>
        </p:grpSpPr>
        <p:sp>
          <p:nvSpPr>
            <p:cNvPr id="1828" name="Google Shape;1828;p152"/>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Which of these benefits resonate most with you?</a:t>
              </a:r>
              <a:endParaRPr/>
            </a:p>
          </p:txBody>
        </p:sp>
        <p:sp>
          <p:nvSpPr>
            <p:cNvPr id="1829" name="Google Shape;1829;p152"/>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Balancing Speed &amp; Quality</a:t>
            </a:r>
            <a:endParaRPr/>
          </a:p>
        </p:txBody>
      </p:sp>
      <p:sp>
        <p:nvSpPr>
          <p:cNvPr id="1836" name="Google Shape;1836;p153"/>
          <p:cNvSpPr/>
          <p:nvPr/>
        </p:nvSpPr>
        <p:spPr>
          <a:xfrm>
            <a:off x="3261632" y="4563835"/>
            <a:ext cx="2620736" cy="204107"/>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7" name="Google Shape;1837;p153"/>
          <p:cNvSpPr/>
          <p:nvPr/>
        </p:nvSpPr>
        <p:spPr>
          <a:xfrm>
            <a:off x="4196443" y="1338943"/>
            <a:ext cx="751115" cy="3257550"/>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8" name="Google Shape;1838;p153"/>
          <p:cNvSpPr/>
          <p:nvPr/>
        </p:nvSpPr>
        <p:spPr>
          <a:xfrm rot="336136">
            <a:off x="2571750" y="2036990"/>
            <a:ext cx="4000500" cy="89807"/>
          </a:xfrm>
          <a:prstGeom prst="rect">
            <a:avLst/>
          </a:prstGeom>
          <a:solidFill>
            <a:srgbClr val="7D7D7D"/>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9" name="Google Shape;1839;p153"/>
          <p:cNvSpPr/>
          <p:nvPr/>
        </p:nvSpPr>
        <p:spPr>
          <a:xfrm>
            <a:off x="4408715" y="1918607"/>
            <a:ext cx="326571" cy="326571"/>
          </a:xfrm>
          <a:prstGeom prst="ellipse">
            <a:avLst/>
          </a:prstGeom>
          <a:solidFill>
            <a:schemeClr val="lt2"/>
          </a:solidFill>
          <a:ln w="9525" cap="rnd"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840" name="Google Shape;1840;p153"/>
          <p:cNvGrpSpPr/>
          <p:nvPr/>
        </p:nvGrpSpPr>
        <p:grpSpPr>
          <a:xfrm>
            <a:off x="1941059" y="1886625"/>
            <a:ext cx="1432832" cy="1424231"/>
            <a:chOff x="2480672" y="2438695"/>
            <a:chExt cx="1910443" cy="1898975"/>
          </a:xfrm>
        </p:grpSpPr>
        <p:cxnSp>
          <p:nvCxnSpPr>
            <p:cNvPr id="1841" name="Google Shape;1841;p153"/>
            <p:cNvCxnSpPr>
              <a:stCxn id="1838" idx="1"/>
            </p:cNvCxnSpPr>
            <p:nvPr/>
          </p:nvCxnSpPr>
          <p:spPr>
            <a:xfrm flipH="1">
              <a:off x="2668332" y="2438695"/>
              <a:ext cx="666000" cy="1686300"/>
            </a:xfrm>
            <a:prstGeom prst="straightConnector1">
              <a:avLst/>
            </a:prstGeom>
            <a:noFill/>
            <a:ln w="38100" cap="rnd" cmpd="sng">
              <a:solidFill>
                <a:schemeClr val="lt2"/>
              </a:solidFill>
              <a:prstDash val="solid"/>
              <a:round/>
              <a:headEnd type="none" w="sm" len="sm"/>
              <a:tailEnd type="none" w="sm" len="sm"/>
            </a:ln>
          </p:spPr>
        </p:cxnSp>
        <p:cxnSp>
          <p:nvCxnSpPr>
            <p:cNvPr id="1842" name="Google Shape;1842;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3" name="Google Shape;1843;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grpSp>
        <p:nvGrpSpPr>
          <p:cNvPr id="1844" name="Google Shape;1844;p153"/>
          <p:cNvGrpSpPr/>
          <p:nvPr/>
        </p:nvGrpSpPr>
        <p:grpSpPr>
          <a:xfrm>
            <a:off x="5765725" y="2321852"/>
            <a:ext cx="1432832" cy="1366629"/>
            <a:chOff x="2480672" y="2515498"/>
            <a:chExt cx="1910443" cy="1822172"/>
          </a:xfrm>
        </p:grpSpPr>
        <p:cxnSp>
          <p:nvCxnSpPr>
            <p:cNvPr id="1845" name="Google Shape;1845;p153"/>
            <p:cNvCxnSpPr/>
            <p:nvPr/>
          </p:nvCxnSpPr>
          <p:spPr>
            <a:xfrm flipH="1">
              <a:off x="2775857" y="2515499"/>
              <a:ext cx="665882" cy="1686387"/>
            </a:xfrm>
            <a:prstGeom prst="straightConnector1">
              <a:avLst/>
            </a:prstGeom>
            <a:noFill/>
            <a:ln w="38100" cap="rnd" cmpd="sng">
              <a:solidFill>
                <a:schemeClr val="lt2"/>
              </a:solidFill>
              <a:prstDash val="solid"/>
              <a:round/>
              <a:headEnd type="none" w="sm" len="sm"/>
              <a:tailEnd type="none" w="sm" len="sm"/>
            </a:ln>
          </p:spPr>
        </p:cxnSp>
        <p:cxnSp>
          <p:nvCxnSpPr>
            <p:cNvPr id="1846" name="Google Shape;1846;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7" name="Google Shape;1847;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sp>
        <p:nvSpPr>
          <p:cNvPr id="1848" name="Google Shape;1848;p153"/>
          <p:cNvSpPr txBox="1"/>
          <p:nvPr/>
        </p:nvSpPr>
        <p:spPr>
          <a:xfrm>
            <a:off x="690675" y="3434066"/>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quickly to maintain a competitive advantage &amp; increase profitability</a:t>
            </a:r>
            <a:endParaRPr/>
          </a:p>
        </p:txBody>
      </p:sp>
      <p:sp>
        <p:nvSpPr>
          <p:cNvPr id="1849" name="Google Shape;1849;p153"/>
          <p:cNvSpPr txBox="1"/>
          <p:nvPr/>
        </p:nvSpPr>
        <p:spPr>
          <a:xfrm>
            <a:off x="5616263" y="3874518"/>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safely to ensure we minimize rework cost &amp; prevent monetary &amp; reputational damage</a:t>
            </a:r>
            <a:endParaRPr/>
          </a:p>
        </p:txBody>
      </p:sp>
      <p:sp>
        <p:nvSpPr>
          <p:cNvPr id="1850" name="Google Shape;1850;p153"/>
          <p:cNvSpPr/>
          <p:nvPr/>
        </p:nvSpPr>
        <p:spPr>
          <a:xfrm>
            <a:off x="6024941" y="247937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Regulatory Compliance</a:t>
            </a:r>
            <a:endParaRPr/>
          </a:p>
        </p:txBody>
      </p:sp>
      <p:sp>
        <p:nvSpPr>
          <p:cNvPr id="1851" name="Google Shape;1851;p153"/>
          <p:cNvSpPr/>
          <p:nvPr/>
        </p:nvSpPr>
        <p:spPr>
          <a:xfrm>
            <a:off x="6029326" y="285021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Security</a:t>
            </a:r>
            <a:endParaRPr/>
          </a:p>
        </p:txBody>
      </p:sp>
      <p:sp>
        <p:nvSpPr>
          <p:cNvPr id="1852" name="Google Shape;1852;p153"/>
          <p:cNvSpPr/>
          <p:nvPr/>
        </p:nvSpPr>
        <p:spPr>
          <a:xfrm>
            <a:off x="6024941" y="3224428"/>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Quality</a:t>
            </a:r>
            <a:endParaRPr/>
          </a:p>
        </p:txBody>
      </p:sp>
      <p:sp>
        <p:nvSpPr>
          <p:cNvPr id="1853" name="Google Shape;1853;p153"/>
          <p:cNvSpPr/>
          <p:nvPr/>
        </p:nvSpPr>
        <p:spPr>
          <a:xfrm>
            <a:off x="2200274" y="2476401"/>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Speed</a:t>
            </a:r>
            <a:endParaRPr/>
          </a:p>
        </p:txBody>
      </p:sp>
      <p:sp>
        <p:nvSpPr>
          <p:cNvPr id="1854" name="Google Shape;1854;p153"/>
          <p:cNvSpPr/>
          <p:nvPr/>
        </p:nvSpPr>
        <p:spPr>
          <a:xfrm>
            <a:off x="2207838" y="2842709"/>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Business Agility</a:t>
            </a:r>
            <a:endParaRPr/>
          </a:p>
        </p:txBody>
      </p:sp>
      <p:sp>
        <p:nvSpPr>
          <p:cNvPr id="1855" name="Google Shape;1855;p1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Agile Software Development</a:t>
            </a:r>
            <a:endParaRPr/>
          </a:p>
        </p:txBody>
      </p:sp>
      <p:sp>
        <p:nvSpPr>
          <p:cNvPr id="385" name="Google Shape;385;p1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group of software development methodologies based on iterative development.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Requirements and solutions evolve through collaboration between self-organizing cross-functional teams.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delivery</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Continuous inspection of work product and process provides feedback for continuous improvement</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We will explore Agile in more detail later in this class</a:t>
            </a:r>
            <a:endParaRPr/>
          </a:p>
        </p:txBody>
      </p:sp>
      <p:sp>
        <p:nvSpPr>
          <p:cNvPr id="386" name="Google Shape;386;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5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if we wrote our tests </a:t>
            </a:r>
            <a:r>
              <a:rPr lang="en-US" i="1"/>
              <a:t>first?</a:t>
            </a:r>
            <a:endParaRPr/>
          </a:p>
        </p:txBody>
      </p:sp>
      <p:sp>
        <p:nvSpPr>
          <p:cNvPr id="1861" name="Google Shape;1861;p15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Test Driven Development reverses the usual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Devs must devise a test that will verify correct operation of a function </a:t>
            </a:r>
            <a:r>
              <a:rPr lang="en-US" i="1"/>
              <a:t>before they even write the function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This forces you to write functions that “do one thing, and do it well”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2" name="Google Shape;1862;p1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1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Driven Development – basic sequence</a:t>
            </a:r>
            <a:endParaRPr/>
          </a:p>
        </p:txBody>
      </p:sp>
      <p:sp>
        <p:nvSpPr>
          <p:cNvPr id="1868" name="Google Shape;1868;p1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Write a unit test for the function you’re about to create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Run the test – it should fail</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the function</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Test it</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If it fails, re-examine your test and change it if your logic was wrong</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Otherwise, refactor your function until it passes</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another test - repeat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9" name="Google Shape;1869;p1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Test-Driven Development (TDD) and the 3 Laws</a:t>
            </a:r>
            <a:endParaRPr/>
          </a:p>
        </p:txBody>
      </p:sp>
      <p:sp>
        <p:nvSpPr>
          <p:cNvPr id="1875" name="Google Shape;1875;p156"/>
          <p:cNvSpPr txBox="1"/>
          <p:nvPr/>
        </p:nvSpPr>
        <p:spPr>
          <a:xfrm>
            <a:off x="1457646" y="5268091"/>
            <a:ext cx="6629400" cy="1163549"/>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6" name="Google Shape;1876;p156"/>
          <p:cNvSpPr txBox="1"/>
          <p:nvPr/>
        </p:nvSpPr>
        <p:spPr>
          <a:xfrm>
            <a:off x="1457646" y="5006821"/>
            <a:ext cx="6629400" cy="1210397"/>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7" name="Google Shape;1877;p156"/>
          <p:cNvSpPr txBox="1"/>
          <p:nvPr/>
        </p:nvSpPr>
        <p:spPr>
          <a:xfrm>
            <a:off x="472050" y="2894793"/>
            <a:ext cx="2342897" cy="8340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Trebuchet MS"/>
              <a:buNone/>
            </a:pPr>
            <a:r>
              <a:rPr lang="en-US" sz="1500" b="0" i="0" u="none" strike="noStrike" cap="none">
                <a:solidFill>
                  <a:srgbClr val="000000"/>
                </a:solidFill>
                <a:latin typeface="Arial"/>
                <a:ea typeface="Arial"/>
                <a:cs typeface="Arial"/>
                <a:sym typeface="Arial"/>
              </a:rPr>
              <a:t>“You are not allowed to write any production code until you have written a unit test that fails due to its absence”</a:t>
            </a:r>
            <a:endParaRPr/>
          </a:p>
        </p:txBody>
      </p:sp>
      <p:sp>
        <p:nvSpPr>
          <p:cNvPr id="1878" name="Google Shape;1878;p156"/>
          <p:cNvSpPr txBox="1"/>
          <p:nvPr/>
        </p:nvSpPr>
        <p:spPr>
          <a:xfrm>
            <a:off x="3399773"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of a unit test than is sufficient to fail, and failing to compile is failing”</a:t>
            </a:r>
            <a:endParaRPr/>
          </a:p>
        </p:txBody>
      </p:sp>
      <p:sp>
        <p:nvSpPr>
          <p:cNvPr id="1879" name="Google Shape;1879;p156"/>
          <p:cNvSpPr txBox="1"/>
          <p:nvPr/>
        </p:nvSpPr>
        <p:spPr>
          <a:xfrm>
            <a:off x="6327944"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production code than is sufficient to cause the currently failing test to pass”</a:t>
            </a:r>
            <a:endParaRPr/>
          </a:p>
        </p:txBody>
      </p:sp>
      <p:sp>
        <p:nvSpPr>
          <p:cNvPr id="1880" name="Google Shape;1880;p156"/>
          <p:cNvSpPr txBox="1"/>
          <p:nvPr/>
        </p:nvSpPr>
        <p:spPr>
          <a:xfrm>
            <a:off x="472050" y="2590451"/>
            <a:ext cx="2342897"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First Law</a:t>
            </a:r>
            <a:endParaRPr sz="1050" b="0" i="0" u="none" strike="noStrike" cap="none">
              <a:solidFill>
                <a:schemeClr val="lt2"/>
              </a:solidFill>
              <a:latin typeface="Arial"/>
              <a:ea typeface="Arial"/>
              <a:cs typeface="Arial"/>
              <a:sym typeface="Arial"/>
            </a:endParaRPr>
          </a:p>
        </p:txBody>
      </p:sp>
      <p:sp>
        <p:nvSpPr>
          <p:cNvPr id="1881" name="Google Shape;1881;p156"/>
          <p:cNvSpPr txBox="1"/>
          <p:nvPr/>
        </p:nvSpPr>
        <p:spPr>
          <a:xfrm>
            <a:off x="3399773"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Second Law</a:t>
            </a:r>
            <a:endParaRPr sz="1050" b="0" i="0" u="none" strike="noStrike" cap="none">
              <a:solidFill>
                <a:schemeClr val="lt2"/>
              </a:solidFill>
              <a:latin typeface="Arial"/>
              <a:ea typeface="Arial"/>
              <a:cs typeface="Arial"/>
              <a:sym typeface="Arial"/>
            </a:endParaRPr>
          </a:p>
        </p:txBody>
      </p:sp>
      <p:sp>
        <p:nvSpPr>
          <p:cNvPr id="1882" name="Google Shape;1882;p156"/>
          <p:cNvSpPr txBox="1"/>
          <p:nvPr/>
        </p:nvSpPr>
        <p:spPr>
          <a:xfrm>
            <a:off x="6327944"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Third Law</a:t>
            </a:r>
            <a:endParaRPr sz="1050" b="0" i="0" u="none" strike="noStrike" cap="none">
              <a:solidFill>
                <a:schemeClr val="lt2"/>
              </a:solidFill>
              <a:latin typeface="Arial"/>
              <a:ea typeface="Arial"/>
              <a:cs typeface="Arial"/>
              <a:sym typeface="Arial"/>
            </a:endParaRPr>
          </a:p>
        </p:txBody>
      </p:sp>
      <p:sp>
        <p:nvSpPr>
          <p:cNvPr id="1883" name="Google Shape;1883;p156"/>
          <p:cNvSpPr/>
          <p:nvPr/>
        </p:nvSpPr>
        <p:spPr>
          <a:xfrm>
            <a:off x="1163783" y="1412242"/>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1</a:t>
            </a:r>
            <a:endParaRPr sz="900" b="0" i="0" u="none" strike="noStrike" cap="none">
              <a:solidFill>
                <a:schemeClr val="lt2"/>
              </a:solidFill>
              <a:latin typeface="Arial"/>
              <a:ea typeface="Arial"/>
              <a:cs typeface="Arial"/>
              <a:sym typeface="Arial"/>
            </a:endParaRPr>
          </a:p>
        </p:txBody>
      </p:sp>
      <p:sp>
        <p:nvSpPr>
          <p:cNvPr id="1884" name="Google Shape;1884;p156"/>
          <p:cNvSpPr/>
          <p:nvPr/>
        </p:nvSpPr>
        <p:spPr>
          <a:xfrm>
            <a:off x="4092285" y="141200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2</a:t>
            </a:r>
            <a:endParaRPr sz="900" b="0" i="0" u="none" strike="noStrike" cap="none">
              <a:solidFill>
                <a:schemeClr val="lt2"/>
              </a:solidFill>
              <a:latin typeface="Arial"/>
              <a:ea typeface="Arial"/>
              <a:cs typeface="Arial"/>
              <a:sym typeface="Arial"/>
            </a:endParaRPr>
          </a:p>
        </p:txBody>
      </p:sp>
      <p:sp>
        <p:nvSpPr>
          <p:cNvPr id="1885" name="Google Shape;1885;p156"/>
          <p:cNvSpPr/>
          <p:nvPr/>
        </p:nvSpPr>
        <p:spPr>
          <a:xfrm>
            <a:off x="7020787" y="1411999"/>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3</a:t>
            </a:r>
            <a:endParaRPr sz="900" b="0" i="0" u="none" strike="noStrike" cap="none">
              <a:solidFill>
                <a:schemeClr val="lt2"/>
              </a:solidFill>
              <a:latin typeface="Arial"/>
              <a:ea typeface="Arial"/>
              <a:cs typeface="Arial"/>
              <a:sym typeface="Arial"/>
            </a:endParaRPr>
          </a:p>
        </p:txBody>
      </p:sp>
      <p:sp>
        <p:nvSpPr>
          <p:cNvPr id="1886" name="Google Shape;1886;p1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Understanding TDD</a:t>
            </a:r>
            <a:endParaRPr/>
          </a:p>
        </p:txBody>
      </p:sp>
      <p:pic>
        <p:nvPicPr>
          <p:cNvPr id="1893" name="Google Shape;1893;p157"/>
          <p:cNvPicPr preferRelativeResize="0"/>
          <p:nvPr/>
        </p:nvPicPr>
        <p:blipFill rotWithShape="1">
          <a:blip r:embed="rId3">
            <a:alphaModFix/>
          </a:blip>
          <a:srcRect/>
          <a:stretch/>
        </p:blipFill>
        <p:spPr>
          <a:xfrm>
            <a:off x="2185121" y="1063959"/>
            <a:ext cx="4773757" cy="3756738"/>
          </a:xfrm>
          <a:prstGeom prst="rect">
            <a:avLst/>
          </a:prstGeom>
          <a:noFill/>
          <a:ln>
            <a:noFill/>
          </a:ln>
        </p:spPr>
      </p:pic>
      <p:sp>
        <p:nvSpPr>
          <p:cNvPr id="1894" name="Google Shape;1894;p1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Best practices with TDD</a:t>
            </a:r>
            <a:endParaRPr/>
          </a:p>
        </p:txBody>
      </p:sp>
      <p:sp>
        <p:nvSpPr>
          <p:cNvPr id="1901" name="Google Shape;1901;p158"/>
          <p:cNvSpPr txBox="1"/>
          <p:nvPr/>
        </p:nvSpPr>
        <p:spPr>
          <a:xfrm>
            <a:off x="3148643" y="1798648"/>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Don’t commit to a methodology, commit to impact and a positive result</a:t>
            </a:r>
            <a:endParaRPr/>
          </a:p>
        </p:txBody>
      </p:sp>
      <p:sp>
        <p:nvSpPr>
          <p:cNvPr id="1902" name="Google Shape;1902;p158"/>
          <p:cNvSpPr txBox="1"/>
          <p:nvPr/>
        </p:nvSpPr>
        <p:spPr>
          <a:xfrm>
            <a:off x="2341577" y="1248523"/>
            <a:ext cx="4710863" cy="43801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500" b="0" i="0" u="none" strike="noStrike" cap="none">
                <a:solidFill>
                  <a:schemeClr val="lt2"/>
                </a:solidFill>
                <a:latin typeface="Arial"/>
                <a:ea typeface="Arial"/>
                <a:cs typeface="Arial"/>
                <a:sym typeface="Arial"/>
              </a:rPr>
              <a:t>TDD supports the following best practices:</a:t>
            </a:r>
            <a:endParaRPr/>
          </a:p>
        </p:txBody>
      </p:sp>
      <p:sp>
        <p:nvSpPr>
          <p:cNvPr id="1903" name="Google Shape;1903;p158"/>
          <p:cNvSpPr txBox="1"/>
          <p:nvPr/>
        </p:nvSpPr>
        <p:spPr>
          <a:xfrm>
            <a:off x="3148643" y="2402649"/>
            <a:ext cx="3903797" cy="619175"/>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Ensure that the engineering team has a clear understanding (and practice) for unit vs. integration testing</a:t>
            </a:r>
            <a:endParaRPr/>
          </a:p>
        </p:txBody>
      </p:sp>
      <p:sp>
        <p:nvSpPr>
          <p:cNvPr id="1904" name="Google Shape;1904;p158"/>
          <p:cNvSpPr txBox="1"/>
          <p:nvPr/>
        </p:nvSpPr>
        <p:spPr>
          <a:xfrm>
            <a:off x="3148643" y="3177747"/>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Automated test code is code – just like application code – estimate and plan accordingly</a:t>
            </a:r>
            <a:endParaRPr/>
          </a:p>
        </p:txBody>
      </p:sp>
      <p:sp>
        <p:nvSpPr>
          <p:cNvPr id="1905" name="Google Shape;1905;p158"/>
          <p:cNvSpPr txBox="1"/>
          <p:nvPr/>
        </p:nvSpPr>
        <p:spPr>
          <a:xfrm>
            <a:off x="3148643" y="3816258"/>
            <a:ext cx="3903797" cy="438016"/>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Find the right % of test coverage – quality &amp; quantity!</a:t>
            </a:r>
            <a:endParaRPr/>
          </a:p>
        </p:txBody>
      </p:sp>
      <p:grpSp>
        <p:nvGrpSpPr>
          <p:cNvPr id="1906" name="Google Shape;1906;p158"/>
          <p:cNvGrpSpPr/>
          <p:nvPr/>
        </p:nvGrpSpPr>
        <p:grpSpPr>
          <a:xfrm>
            <a:off x="2312367" y="1645892"/>
            <a:ext cx="685800" cy="685800"/>
            <a:chOff x="5273675" y="2606675"/>
            <a:chExt cx="1644650" cy="1644650"/>
          </a:xfrm>
        </p:grpSpPr>
        <p:sp>
          <p:nvSpPr>
            <p:cNvPr id="1907" name="Google Shape;1907;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08" name="Google Shape;1908;p158"/>
            <p:cNvGrpSpPr/>
            <p:nvPr/>
          </p:nvGrpSpPr>
          <p:grpSpPr>
            <a:xfrm>
              <a:off x="5445125" y="2962275"/>
              <a:ext cx="1303338" cy="931863"/>
              <a:chOff x="5445125" y="2962275"/>
              <a:chExt cx="1303338" cy="931863"/>
            </a:xfrm>
          </p:grpSpPr>
          <p:sp>
            <p:nvSpPr>
              <p:cNvPr id="1909" name="Google Shape;1909;p158"/>
              <p:cNvSpPr/>
              <p:nvPr/>
            </p:nvSpPr>
            <p:spPr>
              <a:xfrm>
                <a:off x="5445125" y="2962275"/>
                <a:ext cx="1303338" cy="931863"/>
              </a:xfrm>
              <a:custGeom>
                <a:avLst/>
                <a:gdLst/>
                <a:ahLst/>
                <a:cxnLst/>
                <a:rect l="l" t="t" r="r" b="b"/>
                <a:pathLst>
                  <a:path w="1303338" h="931863" extrusionOk="0">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0" name="Google Shape;1910;p158"/>
              <p:cNvSpPr/>
              <p:nvPr/>
            </p:nvSpPr>
            <p:spPr>
              <a:xfrm>
                <a:off x="5507037" y="3298825"/>
                <a:ext cx="1176338" cy="533401"/>
              </a:xfrm>
              <a:custGeom>
                <a:avLst/>
                <a:gdLst/>
                <a:ahLst/>
                <a:cxnLst/>
                <a:rect l="l" t="t" r="r" b="b"/>
                <a:pathLst>
                  <a:path w="1176338" h="533401" extrusionOk="0">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1" name="Google Shape;1911;p158"/>
          <p:cNvGrpSpPr/>
          <p:nvPr/>
        </p:nvGrpSpPr>
        <p:grpSpPr>
          <a:xfrm>
            <a:off x="2312367" y="2275610"/>
            <a:ext cx="685800" cy="685800"/>
            <a:chOff x="5273675" y="2600325"/>
            <a:chExt cx="1644650" cy="1644650"/>
          </a:xfrm>
        </p:grpSpPr>
        <p:sp>
          <p:nvSpPr>
            <p:cNvPr id="1912" name="Google Shape;1912;p158"/>
            <p:cNvSpPr/>
            <p:nvPr/>
          </p:nvSpPr>
          <p:spPr>
            <a:xfrm>
              <a:off x="5273675" y="260032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13" name="Google Shape;1913;p158"/>
            <p:cNvGrpSpPr/>
            <p:nvPr/>
          </p:nvGrpSpPr>
          <p:grpSpPr>
            <a:xfrm>
              <a:off x="5443538" y="2770188"/>
              <a:ext cx="1303338" cy="1303338"/>
              <a:chOff x="5443538" y="2770188"/>
              <a:chExt cx="1303338" cy="1303338"/>
            </a:xfrm>
          </p:grpSpPr>
          <p:sp>
            <p:nvSpPr>
              <p:cNvPr id="1914" name="Google Shape;1914;p158"/>
              <p:cNvSpPr/>
              <p:nvPr/>
            </p:nvSpPr>
            <p:spPr>
              <a:xfrm>
                <a:off x="5707063" y="3082925"/>
                <a:ext cx="776288" cy="674688"/>
              </a:xfrm>
              <a:custGeom>
                <a:avLst/>
                <a:gdLst/>
                <a:ahLst/>
                <a:cxnLst/>
                <a:rect l="l" t="t" r="r" b="b"/>
                <a:pathLst>
                  <a:path w="776288" h="674688" extrusionOk="0">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5" name="Google Shape;1915;p158"/>
              <p:cNvSpPr/>
              <p:nvPr/>
            </p:nvSpPr>
            <p:spPr>
              <a:xfrm>
                <a:off x="5443538" y="2770188"/>
                <a:ext cx="1303338" cy="1303338"/>
              </a:xfrm>
              <a:custGeom>
                <a:avLst/>
                <a:gdLst/>
                <a:ahLst/>
                <a:cxnLst/>
                <a:rect l="l" t="t" r="r" b="b"/>
                <a:pathLst>
                  <a:path w="1303338" h="1303338" extrusionOk="0">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6" name="Google Shape;1916;p158"/>
          <p:cNvGrpSpPr/>
          <p:nvPr/>
        </p:nvGrpSpPr>
        <p:grpSpPr>
          <a:xfrm>
            <a:off x="2312685" y="2960157"/>
            <a:ext cx="685165" cy="685800"/>
            <a:chOff x="1682" y="0"/>
            <a:chExt cx="4316" cy="4320"/>
          </a:xfrm>
        </p:grpSpPr>
        <p:sp>
          <p:nvSpPr>
            <p:cNvPr id="1917" name="Google Shape;1917;p158"/>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8" name="Google Shape;1918;p158"/>
            <p:cNvSpPr/>
            <p:nvPr/>
          </p:nvSpPr>
          <p:spPr>
            <a:xfrm>
              <a:off x="2604" y="877"/>
              <a:ext cx="2493" cy="1855"/>
            </a:xfrm>
            <a:custGeom>
              <a:avLst/>
              <a:gdLst/>
              <a:ahLst/>
              <a:cxnLst/>
              <a:rect l="l" t="t" r="r" b="b"/>
              <a:pathLst>
                <a:path w="1331" h="989" extrusionOk="0">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9" name="Google Shape;1919;p158"/>
            <p:cNvSpPr/>
            <p:nvPr/>
          </p:nvSpPr>
          <p:spPr>
            <a:xfrm>
              <a:off x="1864" y="712"/>
              <a:ext cx="3956" cy="2665"/>
            </a:xfrm>
            <a:custGeom>
              <a:avLst/>
              <a:gdLst/>
              <a:ahLst/>
              <a:cxnLst/>
              <a:rect l="l" t="t" r="r" b="b"/>
              <a:pathLst>
                <a:path w="2112" h="1421" extrusionOk="0">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920" name="Google Shape;1920;p158"/>
          <p:cNvGrpSpPr/>
          <p:nvPr/>
        </p:nvGrpSpPr>
        <p:grpSpPr>
          <a:xfrm>
            <a:off x="2312367" y="3590420"/>
            <a:ext cx="685800" cy="685800"/>
            <a:chOff x="5273675" y="2606675"/>
            <a:chExt cx="1644650" cy="1644650"/>
          </a:xfrm>
        </p:grpSpPr>
        <p:sp>
          <p:nvSpPr>
            <p:cNvPr id="1921" name="Google Shape;1921;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22" name="Google Shape;1922;p158"/>
            <p:cNvGrpSpPr/>
            <p:nvPr/>
          </p:nvGrpSpPr>
          <p:grpSpPr>
            <a:xfrm>
              <a:off x="5646738" y="2776538"/>
              <a:ext cx="898525" cy="1304925"/>
              <a:chOff x="5646738" y="2776538"/>
              <a:chExt cx="898525" cy="1304925"/>
            </a:xfrm>
          </p:grpSpPr>
          <p:sp>
            <p:nvSpPr>
              <p:cNvPr id="1923" name="Google Shape;1923;p158"/>
              <p:cNvSpPr/>
              <p:nvPr/>
            </p:nvSpPr>
            <p:spPr>
              <a:xfrm>
                <a:off x="5646738" y="2890838"/>
                <a:ext cx="898525" cy="1190625"/>
              </a:xfrm>
              <a:custGeom>
                <a:avLst/>
                <a:gdLst/>
                <a:ahLst/>
                <a:cxnLst/>
                <a:rect l="l" t="t" r="r" b="b"/>
                <a:pathLst>
                  <a:path w="1258" h="1670" extrusionOk="0">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24" name="Google Shape;1924;p158"/>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sp>
        <p:nvSpPr>
          <p:cNvPr id="1925" name="Google Shape;1925;p1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59"/>
          <p:cNvSpPr txBox="1"/>
          <p:nvPr/>
        </p:nvSpPr>
        <p:spPr>
          <a:xfrm>
            <a:off x="2148966"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minimal dependencies between tests (keeps them simpler)</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1" name="Google Shape;1931;p1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To be effective, automated unit tests need to follow FIRST:</a:t>
            </a:r>
            <a:endParaRPr/>
          </a:p>
        </p:txBody>
      </p:sp>
      <p:sp>
        <p:nvSpPr>
          <p:cNvPr id="1932" name="Google Shape;1932;p159"/>
          <p:cNvSpPr txBox="1"/>
          <p:nvPr/>
        </p:nvSpPr>
        <p:spPr>
          <a:xfrm>
            <a:off x="464180"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or they won’t be executed</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3" name="Google Shape;1933;p159"/>
          <p:cNvSpPr txBox="1"/>
          <p:nvPr/>
        </p:nvSpPr>
        <p:spPr>
          <a:xfrm>
            <a:off x="3833753"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every run against unchanged code should operate the same</a:t>
            </a:r>
            <a:endParaRPr/>
          </a:p>
        </p:txBody>
      </p:sp>
      <p:sp>
        <p:nvSpPr>
          <p:cNvPr id="1934" name="Google Shape;1934;p159"/>
          <p:cNvSpPr txBox="1"/>
          <p:nvPr/>
        </p:nvSpPr>
        <p:spPr>
          <a:xfrm>
            <a:off x="5518539" y="3014713"/>
            <a:ext cx="1460754" cy="799201"/>
          </a:xfrm>
          <a:prstGeom prst="rect">
            <a:avLst/>
          </a:prstGeom>
          <a:noFill/>
          <a:ln>
            <a:noFill/>
          </a:ln>
        </p:spPr>
        <p:txBody>
          <a:bodyPr spcFirstLastPara="1" wrap="square" lIns="0" tIns="0" rIns="0" bIns="0" anchor="t" anchorCtr="0">
            <a:noAutofit/>
          </a:bodyPr>
          <a:lstStyle/>
          <a:p>
            <a:pPr marL="0" marR="0" lvl="0" indent="-76200" algn="ctr" rtl="0">
              <a:lnSpc>
                <a:spcPct val="100000"/>
              </a:lnSpc>
              <a:spcBef>
                <a:spcPts val="0"/>
              </a:spcBef>
              <a:spcAft>
                <a:spcPts val="0"/>
              </a:spcAft>
              <a:buClr>
                <a:srgbClr val="000000"/>
              </a:buClr>
              <a:buSzPts val="1200"/>
              <a:buFont typeface="Trebuchet MS"/>
              <a:buChar char="​"/>
            </a:pPr>
            <a:r>
              <a:rPr lang="en-US" sz="1200" b="0" i="0" u="none" strike="noStrike" cap="none">
                <a:solidFill>
                  <a:srgbClr val="000000"/>
                </a:solidFill>
                <a:latin typeface="Arial"/>
                <a:ea typeface="Arial"/>
                <a:cs typeface="Arial"/>
                <a:sym typeface="Arial"/>
              </a:rPr>
              <a:t>i.e., Boolean output (pass or fail)</a:t>
            </a:r>
            <a:endParaRPr/>
          </a:p>
        </p:txBody>
      </p:sp>
      <p:sp>
        <p:nvSpPr>
          <p:cNvPr id="1935" name="Google Shape;1935;p159"/>
          <p:cNvSpPr txBox="1"/>
          <p:nvPr/>
        </p:nvSpPr>
        <p:spPr>
          <a:xfrm>
            <a:off x="7203325"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if not first, early and often</a:t>
            </a:r>
            <a:endParaRPr/>
          </a:p>
        </p:txBody>
      </p:sp>
      <p:sp>
        <p:nvSpPr>
          <p:cNvPr id="1936" name="Google Shape;1936;p159"/>
          <p:cNvSpPr txBox="1"/>
          <p:nvPr/>
        </p:nvSpPr>
        <p:spPr>
          <a:xfrm>
            <a:off x="464180"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Fast</a:t>
            </a:r>
            <a:endParaRPr/>
          </a:p>
        </p:txBody>
      </p:sp>
      <p:sp>
        <p:nvSpPr>
          <p:cNvPr id="1937" name="Google Shape;1937;p159"/>
          <p:cNvSpPr txBox="1"/>
          <p:nvPr/>
        </p:nvSpPr>
        <p:spPr>
          <a:xfrm>
            <a:off x="2148966"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Independent</a:t>
            </a:r>
            <a:endParaRPr/>
          </a:p>
        </p:txBody>
      </p:sp>
      <p:sp>
        <p:nvSpPr>
          <p:cNvPr id="1938" name="Google Shape;1938;p159"/>
          <p:cNvSpPr txBox="1"/>
          <p:nvPr/>
        </p:nvSpPr>
        <p:spPr>
          <a:xfrm>
            <a:off x="3833753"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Repeatable</a:t>
            </a:r>
            <a:endParaRPr/>
          </a:p>
        </p:txBody>
      </p:sp>
      <p:sp>
        <p:nvSpPr>
          <p:cNvPr id="1939" name="Google Shape;1939;p159"/>
          <p:cNvSpPr txBox="1"/>
          <p:nvPr/>
        </p:nvSpPr>
        <p:spPr>
          <a:xfrm>
            <a:off x="5518539"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Self-validating</a:t>
            </a:r>
            <a:endParaRPr/>
          </a:p>
        </p:txBody>
      </p:sp>
      <p:sp>
        <p:nvSpPr>
          <p:cNvPr id="1940" name="Google Shape;1940;p159"/>
          <p:cNvSpPr txBox="1"/>
          <p:nvPr/>
        </p:nvSpPr>
        <p:spPr>
          <a:xfrm>
            <a:off x="7203325"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Timely</a:t>
            </a:r>
            <a:endParaRPr/>
          </a:p>
        </p:txBody>
      </p:sp>
      <p:sp>
        <p:nvSpPr>
          <p:cNvPr id="1941" name="Google Shape;1941;p159"/>
          <p:cNvSpPr/>
          <p:nvPr/>
        </p:nvSpPr>
        <p:spPr>
          <a:xfrm>
            <a:off x="716922"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F</a:t>
            </a:r>
            <a:endParaRPr sz="900" b="0" i="0" u="none" strike="noStrike" cap="none">
              <a:solidFill>
                <a:schemeClr val="lt2"/>
              </a:solidFill>
              <a:latin typeface="Arial"/>
              <a:ea typeface="Arial"/>
              <a:cs typeface="Arial"/>
              <a:sym typeface="Arial"/>
            </a:endParaRPr>
          </a:p>
        </p:txBody>
      </p:sp>
      <p:sp>
        <p:nvSpPr>
          <p:cNvPr id="1942" name="Google Shape;1942;p159"/>
          <p:cNvSpPr/>
          <p:nvPr/>
        </p:nvSpPr>
        <p:spPr>
          <a:xfrm>
            <a:off x="2401188"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I</a:t>
            </a:r>
            <a:endParaRPr sz="900" b="0" i="0" u="none" strike="noStrike" cap="none">
              <a:solidFill>
                <a:schemeClr val="lt2"/>
              </a:solidFill>
              <a:latin typeface="Arial"/>
              <a:ea typeface="Arial"/>
              <a:cs typeface="Arial"/>
              <a:sym typeface="Arial"/>
            </a:endParaRPr>
          </a:p>
        </p:txBody>
      </p:sp>
      <p:sp>
        <p:nvSpPr>
          <p:cNvPr id="1943" name="Google Shape;1943;p159"/>
          <p:cNvSpPr/>
          <p:nvPr/>
        </p:nvSpPr>
        <p:spPr>
          <a:xfrm>
            <a:off x="4085454"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R</a:t>
            </a:r>
            <a:endParaRPr sz="900" b="0" i="0" u="none" strike="noStrike" cap="none">
              <a:solidFill>
                <a:schemeClr val="lt2"/>
              </a:solidFill>
              <a:latin typeface="Arial"/>
              <a:ea typeface="Arial"/>
              <a:cs typeface="Arial"/>
              <a:sym typeface="Arial"/>
            </a:endParaRPr>
          </a:p>
        </p:txBody>
      </p:sp>
      <p:sp>
        <p:nvSpPr>
          <p:cNvPr id="1944" name="Google Shape;1944;p159"/>
          <p:cNvSpPr/>
          <p:nvPr/>
        </p:nvSpPr>
        <p:spPr>
          <a:xfrm>
            <a:off x="5769720"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S</a:t>
            </a:r>
            <a:endParaRPr sz="900" b="0" i="0" u="none" strike="noStrike" cap="none">
              <a:solidFill>
                <a:schemeClr val="lt2"/>
              </a:solidFill>
              <a:latin typeface="Arial"/>
              <a:ea typeface="Arial"/>
              <a:cs typeface="Arial"/>
              <a:sym typeface="Arial"/>
            </a:endParaRPr>
          </a:p>
        </p:txBody>
      </p:sp>
      <p:sp>
        <p:nvSpPr>
          <p:cNvPr id="1945" name="Google Shape;1945;p159"/>
          <p:cNvSpPr/>
          <p:nvPr/>
        </p:nvSpPr>
        <p:spPr>
          <a:xfrm>
            <a:off x="7453986"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T</a:t>
            </a:r>
            <a:endParaRPr sz="900" b="0" i="0" u="none" strike="noStrike" cap="none">
              <a:solidFill>
                <a:schemeClr val="lt2"/>
              </a:solidFill>
              <a:latin typeface="Arial"/>
              <a:ea typeface="Arial"/>
              <a:cs typeface="Arial"/>
              <a:sym typeface="Arial"/>
            </a:endParaRPr>
          </a:p>
        </p:txBody>
      </p:sp>
      <p:sp>
        <p:nvSpPr>
          <p:cNvPr id="1946" name="Google Shape;1946;p1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1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2" name="Google Shape;1952;p16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a:solidFill>
                <a:srgbClr val="202020"/>
              </a:solidFill>
            </a:endParaRPr>
          </a:p>
          <a:p>
            <a:pPr marL="285750" lvl="1" indent="0" algn="l" rtl="0">
              <a:lnSpc>
                <a:spcPct val="100000"/>
              </a:lnSpc>
              <a:spcBef>
                <a:spcPts val="0"/>
              </a:spcBef>
              <a:spcAft>
                <a:spcPts val="0"/>
              </a:spcAft>
              <a:buSzPts val="2700"/>
              <a:buNone/>
            </a:pPr>
            <a:r>
              <a:rPr lang="en-US" sz="2400">
                <a:solidFill>
                  <a:srgbClr val="202020"/>
                </a:solidFill>
              </a:rPr>
              <a:t>What are some of the challenges you face with software testing in your jobs (i.e., why don’t we test as much as we want to or should)?</a:t>
            </a:r>
            <a:endParaRPr/>
          </a:p>
        </p:txBody>
      </p:sp>
      <p:sp>
        <p:nvSpPr>
          <p:cNvPr id="1953" name="Google Shape;1953;p1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9" name="Google Shape;1959;p16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Time pressures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Complexity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Requires more code</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debugging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cost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“Can’t we just ensure quality with other types of testing?”</a:t>
            </a:r>
            <a:endParaRPr/>
          </a:p>
        </p:txBody>
      </p:sp>
      <p:sp>
        <p:nvSpPr>
          <p:cNvPr id="1960" name="Google Shape;1960;p1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gfef7a34216_0_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66" name="Google Shape;1966;gfef7a34216_0_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TDD?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tests before writing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higher quality tests</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more tests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967" name="Google Shape;1967;gfef7a34216_0_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gfef7a34216_0_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73" name="Google Shape;1973;gfef7a34216_0_2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Why do we first write a failing test in TDD?  Why not a passing test instead?</a:t>
            </a:r>
            <a:endParaRPr b="1" i="1"/>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Type your answers in chat</a:t>
            </a:r>
            <a:endParaRPr/>
          </a:p>
        </p:txBody>
      </p:sp>
      <p:sp>
        <p:nvSpPr>
          <p:cNvPr id="1974" name="Google Shape;1974;gfef7a34216_0_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ESSAY:</a:t>
            </a:r>
            <a:endParaRPr/>
          </a:p>
        </p:txBody>
      </p:sp>
      <p:sp>
        <p:nvSpPr>
          <p:cNvPr id="392" name="Google Shape;392;p17"/>
          <p:cNvSpPr txBox="1">
            <a:spLocks noGrp="1"/>
          </p:cNvSpPr>
          <p:nvPr>
            <p:ph type="body" idx="1"/>
          </p:nvPr>
        </p:nvSpPr>
        <p:spPr>
          <a:xfrm>
            <a:off x="3339830" y="1146510"/>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Describe the software development or project management approaches you have worked with, and your opinions on the pros and cons of each</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Notes:</a:t>
            </a:r>
            <a:endParaRPr/>
          </a:p>
          <a:p>
            <a:pPr marL="457200" lvl="0" indent="-228600" algn="l" rtl="0">
              <a:lnSpc>
                <a:spcPct val="90000"/>
              </a:lnSpc>
              <a:spcBef>
                <a:spcPts val="1000"/>
              </a:spcBef>
              <a:spcAft>
                <a:spcPts val="0"/>
              </a:spcAft>
              <a:buSzPts val="1200"/>
              <a:buFont typeface="Arial"/>
              <a:buChar char="•"/>
            </a:pPr>
            <a:r>
              <a:rPr lang="en-US"/>
              <a:t>This shouldn’t be a long essay, and doesn’t need to conform to university standards ☺</a:t>
            </a:r>
            <a:endParaRPr/>
          </a:p>
          <a:p>
            <a:pPr marL="457200" lvl="0" indent="-228600" algn="l" rtl="0">
              <a:lnSpc>
                <a:spcPct val="90000"/>
              </a:lnSpc>
              <a:spcBef>
                <a:spcPts val="1000"/>
              </a:spcBef>
              <a:spcAft>
                <a:spcPts val="0"/>
              </a:spcAft>
              <a:buSzPts val="1200"/>
              <a:buFont typeface="Arial"/>
              <a:buChar char="•"/>
            </a:pPr>
            <a:r>
              <a:rPr lang="en-US"/>
              <a:t>It’s more important that you communicate how the systems worked, in plain language – and what it was like to work in those systems. Talk about WHY you think something worked well, or didn’t</a:t>
            </a:r>
            <a:endParaRPr/>
          </a:p>
          <a:p>
            <a:pPr marL="457200" lvl="0" indent="-228600" algn="l" rtl="0">
              <a:lnSpc>
                <a:spcPct val="90000"/>
              </a:lnSpc>
              <a:spcBef>
                <a:spcPts val="1000"/>
              </a:spcBef>
              <a:spcAft>
                <a:spcPts val="0"/>
              </a:spcAft>
              <a:buSzPts val="1200"/>
              <a:buFont typeface="Arial"/>
              <a:buChar char="•"/>
            </a:pPr>
            <a:r>
              <a:rPr lang="en-US"/>
              <a:t>Please write your essay in a .txt file and send it to the instructor</a:t>
            </a:r>
            <a:endParaRPr/>
          </a:p>
        </p:txBody>
      </p:sp>
      <p:sp>
        <p:nvSpPr>
          <p:cNvPr id="393" name="Google Shape;393;p1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Your experience with various software development systems (3-5 sentences)</a:t>
            </a:r>
            <a:endParaRPr/>
          </a:p>
        </p:txBody>
      </p:sp>
      <p:sp>
        <p:nvSpPr>
          <p:cNvPr id="394" name="Google Shape;39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62"/>
          <p:cNvSpPr txBox="1">
            <a:spLocks noGrp="1"/>
          </p:cNvSpPr>
          <p:nvPr>
            <p:ph type="title"/>
          </p:nvPr>
        </p:nvSpPr>
        <p:spPr>
          <a:xfrm>
            <a:off x="705000" y="1916700"/>
            <a:ext cx="8520600" cy="567708"/>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Testing Strategies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the Agile Testing Quadrant</a:t>
            </a:r>
            <a:endParaRPr/>
          </a:p>
        </p:txBody>
      </p:sp>
      <p:sp>
        <p:nvSpPr>
          <p:cNvPr id="1985" name="Google Shape;1985;p163"/>
          <p:cNvSpPr txBox="1"/>
          <p:nvPr/>
        </p:nvSpPr>
        <p:spPr>
          <a:xfrm>
            <a:off x="63036" y="4610696"/>
            <a:ext cx="2268443" cy="45660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lt1"/>
                </a:solidFill>
                <a:latin typeface="Arial"/>
                <a:ea typeface="Arial"/>
                <a:cs typeface="Arial"/>
                <a:sym typeface="Arial"/>
              </a:rPr>
              <a:t>Source - https://lisacrispin.com/2011/11/08/using-the-agile-testing-quadrants/</a:t>
            </a:r>
            <a:endParaRPr/>
          </a:p>
        </p:txBody>
      </p:sp>
      <p:pic>
        <p:nvPicPr>
          <p:cNvPr id="1986" name="Google Shape;1986;p163"/>
          <p:cNvPicPr preferRelativeResize="0"/>
          <p:nvPr/>
        </p:nvPicPr>
        <p:blipFill rotWithShape="1">
          <a:blip r:embed="rId3">
            <a:alphaModFix/>
          </a:blip>
          <a:srcRect/>
          <a:stretch/>
        </p:blipFill>
        <p:spPr>
          <a:xfrm>
            <a:off x="2826276" y="1227362"/>
            <a:ext cx="3491448" cy="3383334"/>
          </a:xfrm>
          <a:prstGeom prst="rect">
            <a:avLst/>
          </a:prstGeom>
          <a:noFill/>
          <a:ln>
            <a:noFill/>
          </a:ln>
        </p:spPr>
      </p:pic>
      <p:sp>
        <p:nvSpPr>
          <p:cNvPr id="1987" name="Google Shape;1987;p1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Testing Quadrant</a:t>
            </a:r>
            <a:endParaRPr/>
          </a:p>
        </p:txBody>
      </p:sp>
      <p:sp>
        <p:nvSpPr>
          <p:cNvPr id="1994" name="Google Shape;1994;p164"/>
          <p:cNvSpPr txBox="1"/>
          <p:nvPr/>
        </p:nvSpPr>
        <p:spPr>
          <a:xfrm>
            <a:off x="60094" y="4573685"/>
            <a:ext cx="2328221" cy="48654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https://lisacrispin.com/2011/11/08/using-the-agile-testing-quadrants/</a:t>
            </a:r>
            <a:endParaRPr/>
          </a:p>
        </p:txBody>
      </p:sp>
      <p:sp>
        <p:nvSpPr>
          <p:cNvPr id="1995" name="Google Shape;1995;p164"/>
          <p:cNvSpPr txBox="1"/>
          <p:nvPr/>
        </p:nvSpPr>
        <p:spPr>
          <a:xfrm>
            <a:off x="817752" y="2016201"/>
            <a:ext cx="2057400" cy="1726650"/>
          </a:xfrm>
          <a:prstGeom prst="rect">
            <a:avLst/>
          </a:prstGeom>
          <a:noFill/>
          <a:ln>
            <a:noFill/>
          </a:ln>
        </p:spPr>
        <p:txBody>
          <a:bodyPr spcFirstLastPara="1" wrap="square" lIns="0" tIns="0" rIns="0" bIns="0" anchor="t" anchorCtr="0">
            <a:noAutofit/>
          </a:bodyPr>
          <a:lstStyle/>
          <a:p>
            <a:pPr marL="289751" marR="0" lvl="2" indent="-214312" algn="l" rtl="0">
              <a:lnSpc>
                <a:spcPct val="100000"/>
              </a:lnSpc>
              <a:spcBef>
                <a:spcPts val="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Focused on supporting the teams that underpin the product &amp; its delivery</a:t>
            </a:r>
            <a:endParaRPr/>
          </a:p>
          <a:p>
            <a:pPr marL="289751" marR="0" lvl="2" indent="-214312" algn="l" rtl="0">
              <a:lnSpc>
                <a:spcPct val="100000"/>
              </a:lnSpc>
              <a:spcBef>
                <a:spcPts val="45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Goal is to help guide the quality of the product &amp; prevent functional defects from making their way into production</a:t>
            </a:r>
            <a:endParaRPr/>
          </a:p>
          <a:p>
            <a:pPr marL="289751" marR="0" lvl="2" indent="-147637" algn="l" rtl="0">
              <a:lnSpc>
                <a:spcPct val="100000"/>
              </a:lnSpc>
              <a:spcBef>
                <a:spcPts val="45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sp>
        <p:nvSpPr>
          <p:cNvPr id="1996" name="Google Shape;1996;p164"/>
          <p:cNvSpPr txBox="1"/>
          <p:nvPr/>
        </p:nvSpPr>
        <p:spPr>
          <a:xfrm>
            <a:off x="6401141" y="1886764"/>
            <a:ext cx="2057400" cy="1726650"/>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Focused on evaluating overall product quality</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How will software that meets the functional requirements perform (on multiple levels) when deployed to production?</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Ensuring that Quality of Service (QoS) are met</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7" name="Google Shape;1997;p164"/>
          <p:cNvSpPr txBox="1"/>
          <p:nvPr/>
        </p:nvSpPr>
        <p:spPr>
          <a:xfrm>
            <a:off x="3088893" y="635635"/>
            <a:ext cx="3228831" cy="184639"/>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Confirm the external quality of the product</a:t>
            </a:r>
            <a:endParaRPr/>
          </a:p>
        </p:txBody>
      </p:sp>
      <p:sp>
        <p:nvSpPr>
          <p:cNvPr id="1998" name="Google Shape;1998;p164"/>
          <p:cNvSpPr txBox="1"/>
          <p:nvPr/>
        </p:nvSpPr>
        <p:spPr>
          <a:xfrm>
            <a:off x="3088893" y="4650507"/>
            <a:ext cx="2911857" cy="492994"/>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Maintain the internal quality of the application</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9" name="Google Shape;1999;p164"/>
          <p:cNvSpPr txBox="1"/>
          <p:nvPr/>
        </p:nvSpPr>
        <p:spPr>
          <a:xfrm>
            <a:off x="817752" y="1586001"/>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Support the Team</a:t>
            </a:r>
            <a:endParaRPr/>
          </a:p>
        </p:txBody>
      </p:sp>
      <p:sp>
        <p:nvSpPr>
          <p:cNvPr id="2000" name="Google Shape;2000;p164"/>
          <p:cNvSpPr txBox="1"/>
          <p:nvPr/>
        </p:nvSpPr>
        <p:spPr>
          <a:xfrm>
            <a:off x="6401141" y="1456564"/>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Critique the Product</a:t>
            </a:r>
            <a:endParaRPr/>
          </a:p>
        </p:txBody>
      </p:sp>
      <p:sp>
        <p:nvSpPr>
          <p:cNvPr id="2001" name="Google Shape;2001;p164"/>
          <p:cNvSpPr txBox="1"/>
          <p:nvPr/>
        </p:nvSpPr>
        <p:spPr>
          <a:xfrm>
            <a:off x="3088893" y="205435"/>
            <a:ext cx="3228831"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Business Facing</a:t>
            </a:r>
            <a:endParaRPr/>
          </a:p>
        </p:txBody>
      </p:sp>
      <p:sp>
        <p:nvSpPr>
          <p:cNvPr id="2002" name="Google Shape;2002;p164"/>
          <p:cNvSpPr txBox="1"/>
          <p:nvPr/>
        </p:nvSpPr>
        <p:spPr>
          <a:xfrm>
            <a:off x="3088893" y="4220306"/>
            <a:ext cx="2911857"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Technology Facing</a:t>
            </a:r>
            <a:endParaRPr/>
          </a:p>
        </p:txBody>
      </p:sp>
      <p:pic>
        <p:nvPicPr>
          <p:cNvPr id="2003" name="Google Shape;2003;p164"/>
          <p:cNvPicPr preferRelativeResize="0"/>
          <p:nvPr/>
        </p:nvPicPr>
        <p:blipFill rotWithShape="1">
          <a:blip r:embed="rId3">
            <a:alphaModFix/>
          </a:blip>
          <a:srcRect/>
          <a:stretch/>
        </p:blipFill>
        <p:spPr>
          <a:xfrm>
            <a:off x="2826276" y="912993"/>
            <a:ext cx="3491448" cy="3383334"/>
          </a:xfrm>
          <a:prstGeom prst="rect">
            <a:avLst/>
          </a:prstGeom>
          <a:noFill/>
          <a:ln>
            <a:noFill/>
          </a:ln>
        </p:spPr>
      </p:pic>
      <p:sp>
        <p:nvSpPr>
          <p:cNvPr id="2004" name="Google Shape;2004;p1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5"/>
          <p:cNvSpPr txBox="1">
            <a:spLocks noGrp="1"/>
          </p:cNvSpPr>
          <p:nvPr>
            <p:ph type="title"/>
          </p:nvPr>
        </p:nvSpPr>
        <p:spPr>
          <a:xfrm>
            <a:off x="613700" y="662519"/>
            <a:ext cx="8253300" cy="640072"/>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At times, without vigilance, we may find that our software testing resembles an </a:t>
            </a:r>
            <a:r>
              <a:rPr lang="en-US" b="1">
                <a:solidFill>
                  <a:schemeClr val="dk1"/>
                </a:solidFill>
              </a:rPr>
              <a:t>ice cream cone</a:t>
            </a:r>
            <a:r>
              <a:rPr lang="en-US" b="1">
                <a:solidFill>
                  <a:schemeClr val="accent3"/>
                </a:solidFill>
              </a:rPr>
              <a:t> </a:t>
            </a:r>
            <a:r>
              <a:rPr lang="en-US"/>
              <a:t>rather than a pyramid</a:t>
            </a:r>
            <a:endParaRPr/>
          </a:p>
        </p:txBody>
      </p:sp>
      <p:sp>
        <p:nvSpPr>
          <p:cNvPr id="2010" name="Google Shape;2010;p165"/>
          <p:cNvSpPr txBox="1"/>
          <p:nvPr/>
        </p:nvSpPr>
        <p:spPr>
          <a:xfrm>
            <a:off x="3579185" y="4796004"/>
            <a:ext cx="4399908" cy="148003"/>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Source - https://alisterbscott.com/kb/testing-pyramids/</a:t>
            </a:r>
            <a:endParaRPr/>
          </a:p>
        </p:txBody>
      </p:sp>
      <p:grpSp>
        <p:nvGrpSpPr>
          <p:cNvPr id="2011" name="Google Shape;2011;p165"/>
          <p:cNvGrpSpPr/>
          <p:nvPr/>
        </p:nvGrpSpPr>
        <p:grpSpPr>
          <a:xfrm>
            <a:off x="3487306" y="1354347"/>
            <a:ext cx="2506087" cy="3087198"/>
            <a:chOff x="8010261" y="230726"/>
            <a:chExt cx="3391957" cy="5067680"/>
          </a:xfrm>
        </p:grpSpPr>
        <p:sp>
          <p:nvSpPr>
            <p:cNvPr id="2012" name="Google Shape;2012;p165"/>
            <p:cNvSpPr/>
            <p:nvPr/>
          </p:nvSpPr>
          <p:spPr>
            <a:xfrm>
              <a:off x="8010261" y="230726"/>
              <a:ext cx="3391957" cy="5067680"/>
            </a:xfrm>
            <a:custGeom>
              <a:avLst/>
              <a:gdLst/>
              <a:ahLst/>
              <a:cxnLst/>
              <a:rect l="l" t="t" r="r" b="b"/>
              <a:pathLst>
                <a:path w="595177" h="1144587" extrusionOk="0">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rgbClr val="FFEF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13" name="Google Shape;2013;p165"/>
            <p:cNvGrpSpPr/>
            <p:nvPr/>
          </p:nvGrpSpPr>
          <p:grpSpPr>
            <a:xfrm>
              <a:off x="8558042" y="2525941"/>
              <a:ext cx="2299410" cy="2772463"/>
              <a:chOff x="309410" y="-19113"/>
              <a:chExt cx="2299410" cy="2772463"/>
            </a:xfrm>
          </p:grpSpPr>
          <p:sp>
            <p:nvSpPr>
              <p:cNvPr id="2014" name="Google Shape;2014;p165"/>
              <p:cNvSpPr/>
              <p:nvPr/>
            </p:nvSpPr>
            <p:spPr>
              <a:xfrm rot="10800000">
                <a:off x="309410" y="-4"/>
                <a:ext cx="2299410" cy="749336"/>
              </a:xfrm>
              <a:prstGeom prst="trapezoid">
                <a:avLst>
                  <a:gd name="adj" fmla="val 47906"/>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5"/>
              <p:cNvSpPr txBox="1"/>
              <p:nvPr/>
            </p:nvSpPr>
            <p:spPr>
              <a:xfrm>
                <a:off x="763515" y="-19113"/>
                <a:ext cx="1400005" cy="74933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100" b="0" i="0" u="none" strike="noStrike" cap="none" dirty="0">
                    <a:solidFill>
                      <a:schemeClr val="lt1"/>
                    </a:solidFill>
                    <a:latin typeface="Arial"/>
                    <a:ea typeface="Arial"/>
                    <a:cs typeface="Arial"/>
                    <a:sym typeface="Arial"/>
                  </a:rPr>
                  <a:t>Automated E2E Tests</a:t>
                </a:r>
                <a:endParaRPr sz="1100" dirty="0"/>
              </a:p>
            </p:txBody>
          </p:sp>
          <p:sp>
            <p:nvSpPr>
              <p:cNvPr id="2016" name="Google Shape;2016;p165"/>
              <p:cNvSpPr/>
              <p:nvPr/>
            </p:nvSpPr>
            <p:spPr>
              <a:xfrm rot="10800000">
                <a:off x="606492" y="749336"/>
                <a:ext cx="1701760" cy="749337"/>
              </a:xfrm>
              <a:prstGeom prst="trapezoid">
                <a:avLst>
                  <a:gd name="adj" fmla="val 47906"/>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5"/>
              <p:cNvSpPr txBox="1"/>
              <p:nvPr/>
            </p:nvSpPr>
            <p:spPr>
              <a:xfrm>
                <a:off x="969235" y="769618"/>
                <a:ext cx="933337" cy="749337"/>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Integration Tests</a:t>
                </a:r>
                <a:endParaRPr sz="1050" dirty="0"/>
              </a:p>
            </p:txBody>
          </p:sp>
          <p:sp>
            <p:nvSpPr>
              <p:cNvPr id="2018" name="Google Shape;2018;p165"/>
              <p:cNvSpPr/>
              <p:nvPr/>
            </p:nvSpPr>
            <p:spPr>
              <a:xfrm rot="10800000">
                <a:off x="921273" y="1498672"/>
                <a:ext cx="1068733" cy="1254678"/>
              </a:xfrm>
              <a:prstGeom prst="trapezoid">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5"/>
              <p:cNvSpPr txBox="1"/>
              <p:nvPr/>
            </p:nvSpPr>
            <p:spPr>
              <a:xfrm>
                <a:off x="1072203" y="1583632"/>
                <a:ext cx="717951" cy="749336"/>
              </a:xfrm>
              <a:prstGeom prst="rect">
                <a:avLst/>
              </a:prstGeom>
              <a:noFill/>
              <a:ln>
                <a:noFill/>
              </a:ln>
            </p:spPr>
            <p:txBody>
              <a:bodyPr spcFirstLastPara="1" wrap="square" lIns="17775" tIns="17775" rIns="17775" bIns="1777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Unit Tests</a:t>
                </a:r>
                <a:endParaRPr sz="1050" dirty="0"/>
              </a:p>
            </p:txBody>
          </p:sp>
        </p:grpSp>
      </p:grpSp>
      <p:sp>
        <p:nvSpPr>
          <p:cNvPr id="2020" name="Google Shape;2020;p1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26" name="Google Shape;2026;p166"/>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27" name="Google Shape;2027;p166"/>
          <p:cNvGrpSpPr/>
          <p:nvPr/>
        </p:nvGrpSpPr>
        <p:grpSpPr>
          <a:xfrm>
            <a:off x="2669153" y="1566510"/>
            <a:ext cx="3637228" cy="3034253"/>
            <a:chOff x="4327021" y="1897930"/>
            <a:chExt cx="3537959" cy="3062141"/>
          </a:xfrm>
        </p:grpSpPr>
        <p:sp>
          <p:nvSpPr>
            <p:cNvPr id="2028" name="Google Shape;2028;p166"/>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29" name="Google Shape;2029;p166"/>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30" name="Google Shape;2030;p166"/>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31" name="Google Shape;2031;p166"/>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32" name="Google Shape;2032;p166"/>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033" name="Google Shape;2033;p166"/>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034" name="Google Shape;2034;p166"/>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035" name="Google Shape;2035;p166"/>
          <p:cNvGrpSpPr/>
          <p:nvPr/>
        </p:nvGrpSpPr>
        <p:grpSpPr>
          <a:xfrm>
            <a:off x="6641246" y="1566510"/>
            <a:ext cx="342565" cy="342900"/>
            <a:chOff x="2818" y="1137"/>
            <a:chExt cx="2044" cy="2046"/>
          </a:xfrm>
        </p:grpSpPr>
        <p:sp>
          <p:nvSpPr>
            <p:cNvPr id="2036" name="Google Shape;2036;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37" name="Google Shape;2037;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38" name="Google Shape;2038;p166"/>
          <p:cNvGrpSpPr/>
          <p:nvPr/>
        </p:nvGrpSpPr>
        <p:grpSpPr>
          <a:xfrm>
            <a:off x="6833142" y="1566510"/>
            <a:ext cx="342565" cy="342900"/>
            <a:chOff x="2818" y="1137"/>
            <a:chExt cx="2044" cy="2046"/>
          </a:xfrm>
        </p:grpSpPr>
        <p:sp>
          <p:nvSpPr>
            <p:cNvPr id="2039" name="Google Shape;2039;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0" name="Google Shape;2040;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1" name="Google Shape;2041;p166"/>
          <p:cNvGrpSpPr/>
          <p:nvPr/>
        </p:nvGrpSpPr>
        <p:grpSpPr>
          <a:xfrm>
            <a:off x="7065601" y="1566510"/>
            <a:ext cx="342565" cy="342900"/>
            <a:chOff x="2818" y="1137"/>
            <a:chExt cx="2044" cy="2046"/>
          </a:xfrm>
        </p:grpSpPr>
        <p:sp>
          <p:nvSpPr>
            <p:cNvPr id="2042" name="Google Shape;2042;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3" name="Google Shape;2043;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4" name="Google Shape;2044;p166"/>
          <p:cNvGrpSpPr/>
          <p:nvPr/>
        </p:nvGrpSpPr>
        <p:grpSpPr>
          <a:xfrm>
            <a:off x="6712504" y="4503440"/>
            <a:ext cx="342565" cy="342900"/>
            <a:chOff x="2818" y="1137"/>
            <a:chExt cx="2044" cy="2046"/>
          </a:xfrm>
        </p:grpSpPr>
        <p:sp>
          <p:nvSpPr>
            <p:cNvPr id="2045" name="Google Shape;2045;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6" name="Google Shape;2046;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47" name="Google Shape;2047;p166"/>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48" name="Google Shape;2048;p166"/>
          <p:cNvGrpSpPr/>
          <p:nvPr/>
        </p:nvGrpSpPr>
        <p:grpSpPr>
          <a:xfrm>
            <a:off x="1984252" y="1536397"/>
            <a:ext cx="342900" cy="342900"/>
            <a:chOff x="2652" y="972"/>
            <a:chExt cx="2376" cy="2376"/>
          </a:xfrm>
        </p:grpSpPr>
        <p:sp>
          <p:nvSpPr>
            <p:cNvPr id="2049" name="Google Shape;2049;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0" name="Google Shape;2050;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1" name="Google Shape;2051;p166"/>
          <p:cNvGrpSpPr/>
          <p:nvPr/>
        </p:nvGrpSpPr>
        <p:grpSpPr>
          <a:xfrm>
            <a:off x="1568003" y="4262517"/>
            <a:ext cx="342900" cy="342900"/>
            <a:chOff x="2652" y="972"/>
            <a:chExt cx="2376" cy="2376"/>
          </a:xfrm>
        </p:grpSpPr>
        <p:sp>
          <p:nvSpPr>
            <p:cNvPr id="2052" name="Google Shape;2052;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3" name="Google Shape;2053;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4" name="Google Shape;2054;p166"/>
          <p:cNvGrpSpPr/>
          <p:nvPr/>
        </p:nvGrpSpPr>
        <p:grpSpPr>
          <a:xfrm>
            <a:off x="1802404" y="4262517"/>
            <a:ext cx="342900" cy="342900"/>
            <a:chOff x="2652" y="972"/>
            <a:chExt cx="2376" cy="2376"/>
          </a:xfrm>
        </p:grpSpPr>
        <p:sp>
          <p:nvSpPr>
            <p:cNvPr id="2055" name="Google Shape;2055;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6" name="Google Shape;2056;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7" name="Google Shape;2057;p166"/>
          <p:cNvGrpSpPr/>
          <p:nvPr/>
        </p:nvGrpSpPr>
        <p:grpSpPr>
          <a:xfrm>
            <a:off x="2036803" y="4262517"/>
            <a:ext cx="342900" cy="342900"/>
            <a:chOff x="2652" y="972"/>
            <a:chExt cx="2376" cy="2376"/>
          </a:xfrm>
        </p:grpSpPr>
        <p:sp>
          <p:nvSpPr>
            <p:cNvPr id="2058" name="Google Shape;2058;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9" name="Google Shape;2059;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60" name="Google Shape;2060;p1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66" name="Google Shape;2066;p167"/>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67" name="Google Shape;2067;p167"/>
          <p:cNvGrpSpPr/>
          <p:nvPr/>
        </p:nvGrpSpPr>
        <p:grpSpPr>
          <a:xfrm>
            <a:off x="2669153" y="1566510"/>
            <a:ext cx="3637228" cy="3034253"/>
            <a:chOff x="4327021" y="1897930"/>
            <a:chExt cx="3537959" cy="3062141"/>
          </a:xfrm>
        </p:grpSpPr>
        <p:sp>
          <p:nvSpPr>
            <p:cNvPr id="2068" name="Google Shape;2068;p167"/>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69" name="Google Shape;2069;p167"/>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70" name="Google Shape;2070;p167"/>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sp>
        <p:nvSpPr>
          <p:cNvPr id="2071" name="Google Shape;2071;p167"/>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72" name="Google Shape;2072;p1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175</a:t>
            </a:fld>
            <a:endParaRPr/>
          </a:p>
        </p:txBody>
      </p:sp>
      <p:grpSp>
        <p:nvGrpSpPr>
          <p:cNvPr id="2073" name="Google Shape;2073;p167"/>
          <p:cNvGrpSpPr/>
          <p:nvPr/>
        </p:nvGrpSpPr>
        <p:grpSpPr>
          <a:xfrm>
            <a:off x="4571958" y="1680794"/>
            <a:ext cx="2881958" cy="730171"/>
            <a:chOff x="3932850" y="6145875"/>
            <a:chExt cx="4985626" cy="759005"/>
          </a:xfrm>
        </p:grpSpPr>
        <p:grpSp>
          <p:nvGrpSpPr>
            <p:cNvPr id="2074" name="Google Shape;2074;p167"/>
            <p:cNvGrpSpPr/>
            <p:nvPr/>
          </p:nvGrpSpPr>
          <p:grpSpPr>
            <a:xfrm rot="5400000">
              <a:off x="6060357" y="4018368"/>
              <a:ext cx="730612" cy="4985626"/>
              <a:chOff x="5589820" y="1911875"/>
              <a:chExt cx="523221" cy="4985626"/>
            </a:xfrm>
          </p:grpSpPr>
          <p:cxnSp>
            <p:nvCxnSpPr>
              <p:cNvPr id="2075" name="Google Shape;2075;p167"/>
              <p:cNvCxnSpPr>
                <a:endCxn id="2076" idx="2"/>
              </p:cNvCxnSpPr>
              <p:nvPr/>
            </p:nvCxnSpPr>
            <p:spPr>
              <a:xfrm rot="-5400000">
                <a:off x="5234781" y="6280851"/>
                <a:ext cx="1232700" cy="600"/>
              </a:xfrm>
              <a:prstGeom prst="straightConnector1">
                <a:avLst/>
              </a:prstGeom>
              <a:noFill/>
              <a:ln w="19050" cap="rnd" cmpd="sng">
                <a:solidFill>
                  <a:schemeClr val="dk1"/>
                </a:solidFill>
                <a:prstDash val="solid"/>
                <a:round/>
                <a:headEnd type="oval" w="med" len="med"/>
                <a:tailEnd type="none" w="sm" len="sm"/>
              </a:ln>
            </p:spPr>
          </p:cxnSp>
          <p:sp>
            <p:nvSpPr>
              <p:cNvPr id="2076" name="Google Shape;2076;p167"/>
              <p:cNvSpPr/>
              <p:nvPr/>
            </p:nvSpPr>
            <p:spPr>
              <a:xfrm>
                <a:off x="5589820" y="1911875"/>
                <a:ext cx="523221" cy="3752926"/>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77" name="Google Shape;2077;p167"/>
            <p:cNvSpPr txBox="1"/>
            <p:nvPr/>
          </p:nvSpPr>
          <p:spPr>
            <a:xfrm>
              <a:off x="5100344" y="6233026"/>
              <a:ext cx="3752925" cy="671854"/>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functionality from the perspective of the person using the app</a:t>
              </a:r>
              <a:endParaRPr/>
            </a:p>
          </p:txBody>
        </p:sp>
      </p:grpSp>
      <p:grpSp>
        <p:nvGrpSpPr>
          <p:cNvPr id="2078" name="Google Shape;2078;p167"/>
          <p:cNvGrpSpPr/>
          <p:nvPr/>
        </p:nvGrpSpPr>
        <p:grpSpPr>
          <a:xfrm>
            <a:off x="264567" y="2911812"/>
            <a:ext cx="3486156" cy="748682"/>
            <a:chOff x="5049784" y="5884479"/>
            <a:chExt cx="5841347" cy="877677"/>
          </a:xfrm>
        </p:grpSpPr>
        <p:grpSp>
          <p:nvGrpSpPr>
            <p:cNvPr id="2079" name="Google Shape;2079;p167"/>
            <p:cNvGrpSpPr/>
            <p:nvPr/>
          </p:nvGrpSpPr>
          <p:grpSpPr>
            <a:xfrm rot="5400000">
              <a:off x="7531622" y="3402646"/>
              <a:ext cx="877677" cy="5841342"/>
              <a:chOff x="5402617" y="-60776"/>
              <a:chExt cx="628540" cy="5841342"/>
            </a:xfrm>
          </p:grpSpPr>
          <p:cxnSp>
            <p:nvCxnSpPr>
              <p:cNvPr id="2080" name="Google Shape;2080;p167"/>
              <p:cNvCxnSpPr>
                <a:endCxn id="2081"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081" name="Google Shape;2081;p167"/>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2" name="Google Shape;2082;p167"/>
            <p:cNvSpPr txBox="1"/>
            <p:nvPr/>
          </p:nvSpPr>
          <p:spPr>
            <a:xfrm>
              <a:off x="5049784" y="5965169"/>
              <a:ext cx="3803514" cy="757691"/>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multiple functions together to verify coordinated bundles of logic</a:t>
              </a:r>
              <a:endParaRPr/>
            </a:p>
          </p:txBody>
        </p:sp>
      </p:grpSp>
      <p:grpSp>
        <p:nvGrpSpPr>
          <p:cNvPr id="2083" name="Google Shape;2083;p167"/>
          <p:cNvGrpSpPr/>
          <p:nvPr/>
        </p:nvGrpSpPr>
        <p:grpSpPr>
          <a:xfrm>
            <a:off x="5428881" y="3592467"/>
            <a:ext cx="3394186" cy="547959"/>
            <a:chOff x="3879784" y="5850965"/>
            <a:chExt cx="4525580" cy="730612"/>
          </a:xfrm>
        </p:grpSpPr>
        <p:grpSp>
          <p:nvGrpSpPr>
            <p:cNvPr id="2084" name="Google Shape;2084;p167"/>
            <p:cNvGrpSpPr/>
            <p:nvPr/>
          </p:nvGrpSpPr>
          <p:grpSpPr>
            <a:xfrm rot="5400000">
              <a:off x="5777268" y="3953480"/>
              <a:ext cx="730612" cy="4525580"/>
              <a:chOff x="5378624" y="2424985"/>
              <a:chExt cx="523221" cy="4525581"/>
            </a:xfrm>
          </p:grpSpPr>
          <p:cxnSp>
            <p:nvCxnSpPr>
              <p:cNvPr id="2085" name="Google Shape;2085;p167"/>
              <p:cNvCxnSpPr>
                <a:endCxn id="2086" idx="1"/>
              </p:cNvCxnSpPr>
              <p:nvPr/>
            </p:nvCxnSpPr>
            <p:spPr>
              <a:xfrm rot="-5400000">
                <a:off x="5079830" y="6365566"/>
                <a:ext cx="1170000" cy="0"/>
              </a:xfrm>
              <a:prstGeom prst="straightConnector1">
                <a:avLst/>
              </a:prstGeom>
              <a:noFill/>
              <a:ln w="19050" cap="rnd" cmpd="sng">
                <a:solidFill>
                  <a:schemeClr val="dk1"/>
                </a:solidFill>
                <a:prstDash val="solid"/>
                <a:round/>
                <a:headEnd type="oval" w="med" len="med"/>
                <a:tailEnd type="none" w="sm" len="sm"/>
              </a:ln>
            </p:spPr>
          </p:cxnSp>
          <p:sp>
            <p:nvSpPr>
              <p:cNvPr id="2087" name="Google Shape;2087;p167"/>
              <p:cNvSpPr/>
              <p:nvPr/>
            </p:nvSpPr>
            <p:spPr>
              <a:xfrm>
                <a:off x="5378624" y="2424985"/>
                <a:ext cx="523221" cy="3355580"/>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6" name="Google Shape;2086;p167"/>
            <p:cNvSpPr txBox="1"/>
            <p:nvPr/>
          </p:nvSpPr>
          <p:spPr>
            <a:xfrm>
              <a:off x="5049784" y="5942839"/>
              <a:ext cx="3222639" cy="615553"/>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discrete units of code in isolation from others</a:t>
              </a:r>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93" name="Google Shape;2093;p168"/>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94" name="Google Shape;2094;p168"/>
          <p:cNvGrpSpPr/>
          <p:nvPr/>
        </p:nvGrpSpPr>
        <p:grpSpPr>
          <a:xfrm>
            <a:off x="2669153" y="1566510"/>
            <a:ext cx="3637228" cy="3034253"/>
            <a:chOff x="4327021" y="1897930"/>
            <a:chExt cx="3537959" cy="3062141"/>
          </a:xfrm>
        </p:grpSpPr>
        <p:sp>
          <p:nvSpPr>
            <p:cNvPr id="2095" name="Google Shape;2095;p168"/>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96" name="Google Shape;2096;p168"/>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97" name="Google Shape;2097;p168"/>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98" name="Google Shape;2098;p168"/>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99" name="Google Shape;2099;p168"/>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100" name="Google Shape;2100;p168"/>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101" name="Google Shape;2101;p168"/>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102" name="Google Shape;2102;p168"/>
          <p:cNvGrpSpPr/>
          <p:nvPr/>
        </p:nvGrpSpPr>
        <p:grpSpPr>
          <a:xfrm>
            <a:off x="6641246" y="1566510"/>
            <a:ext cx="342565" cy="342900"/>
            <a:chOff x="2818" y="1137"/>
            <a:chExt cx="2044" cy="2046"/>
          </a:xfrm>
        </p:grpSpPr>
        <p:sp>
          <p:nvSpPr>
            <p:cNvPr id="2103" name="Google Shape;2103;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4" name="Google Shape;2104;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5" name="Google Shape;2105;p168"/>
          <p:cNvGrpSpPr/>
          <p:nvPr/>
        </p:nvGrpSpPr>
        <p:grpSpPr>
          <a:xfrm>
            <a:off x="6833142" y="1566510"/>
            <a:ext cx="342565" cy="342900"/>
            <a:chOff x="2818" y="1137"/>
            <a:chExt cx="2044" cy="2046"/>
          </a:xfrm>
        </p:grpSpPr>
        <p:sp>
          <p:nvSpPr>
            <p:cNvPr id="2106" name="Google Shape;2106;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7" name="Google Shape;2107;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8" name="Google Shape;2108;p168"/>
          <p:cNvGrpSpPr/>
          <p:nvPr/>
        </p:nvGrpSpPr>
        <p:grpSpPr>
          <a:xfrm>
            <a:off x="7065601" y="1566510"/>
            <a:ext cx="342565" cy="342900"/>
            <a:chOff x="2818" y="1137"/>
            <a:chExt cx="2044" cy="2046"/>
          </a:xfrm>
        </p:grpSpPr>
        <p:sp>
          <p:nvSpPr>
            <p:cNvPr id="2109" name="Google Shape;2109;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0" name="Google Shape;2110;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1" name="Google Shape;2111;p168"/>
          <p:cNvGrpSpPr/>
          <p:nvPr/>
        </p:nvGrpSpPr>
        <p:grpSpPr>
          <a:xfrm>
            <a:off x="6712504" y="4503440"/>
            <a:ext cx="342565" cy="342900"/>
            <a:chOff x="2818" y="1137"/>
            <a:chExt cx="2044" cy="2046"/>
          </a:xfrm>
        </p:grpSpPr>
        <p:sp>
          <p:nvSpPr>
            <p:cNvPr id="2112" name="Google Shape;2112;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3" name="Google Shape;2113;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14" name="Google Shape;2114;p168"/>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115" name="Google Shape;2115;p168"/>
          <p:cNvGrpSpPr/>
          <p:nvPr/>
        </p:nvGrpSpPr>
        <p:grpSpPr>
          <a:xfrm>
            <a:off x="1984252" y="1536397"/>
            <a:ext cx="342900" cy="342900"/>
            <a:chOff x="2652" y="972"/>
            <a:chExt cx="2376" cy="2376"/>
          </a:xfrm>
        </p:grpSpPr>
        <p:sp>
          <p:nvSpPr>
            <p:cNvPr id="2116" name="Google Shape;2116;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7" name="Google Shape;2117;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8" name="Google Shape;2118;p168"/>
          <p:cNvGrpSpPr/>
          <p:nvPr/>
        </p:nvGrpSpPr>
        <p:grpSpPr>
          <a:xfrm>
            <a:off x="1568003" y="4262517"/>
            <a:ext cx="342900" cy="342900"/>
            <a:chOff x="2652" y="972"/>
            <a:chExt cx="2376" cy="2376"/>
          </a:xfrm>
        </p:grpSpPr>
        <p:sp>
          <p:nvSpPr>
            <p:cNvPr id="2119" name="Google Shape;2119;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0" name="Google Shape;2120;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1" name="Google Shape;2121;p168"/>
          <p:cNvGrpSpPr/>
          <p:nvPr/>
        </p:nvGrpSpPr>
        <p:grpSpPr>
          <a:xfrm>
            <a:off x="1802404" y="4262517"/>
            <a:ext cx="342900" cy="342900"/>
            <a:chOff x="2652" y="972"/>
            <a:chExt cx="2376" cy="2376"/>
          </a:xfrm>
        </p:grpSpPr>
        <p:sp>
          <p:nvSpPr>
            <p:cNvPr id="2122" name="Google Shape;2122;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3" name="Google Shape;2123;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4" name="Google Shape;2124;p168"/>
          <p:cNvGrpSpPr/>
          <p:nvPr/>
        </p:nvGrpSpPr>
        <p:grpSpPr>
          <a:xfrm>
            <a:off x="2036803" y="4262517"/>
            <a:ext cx="342900" cy="342900"/>
            <a:chOff x="2652" y="972"/>
            <a:chExt cx="2376" cy="2376"/>
          </a:xfrm>
        </p:grpSpPr>
        <p:sp>
          <p:nvSpPr>
            <p:cNvPr id="2125" name="Google Shape;2125;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6" name="Google Shape;2126;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27" name="Google Shape;2127;p1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176</a:t>
            </a:fld>
            <a:endParaRPr/>
          </a:p>
        </p:txBody>
      </p:sp>
      <p:grpSp>
        <p:nvGrpSpPr>
          <p:cNvPr id="2128" name="Google Shape;2128;p168"/>
          <p:cNvGrpSpPr/>
          <p:nvPr/>
        </p:nvGrpSpPr>
        <p:grpSpPr>
          <a:xfrm>
            <a:off x="471601" y="2579324"/>
            <a:ext cx="1944490" cy="1392811"/>
            <a:chOff x="5049784" y="5884479"/>
            <a:chExt cx="5171448" cy="877677"/>
          </a:xfrm>
        </p:grpSpPr>
        <p:grpSp>
          <p:nvGrpSpPr>
            <p:cNvPr id="2129" name="Google Shape;2129;p168"/>
            <p:cNvGrpSpPr/>
            <p:nvPr/>
          </p:nvGrpSpPr>
          <p:grpSpPr>
            <a:xfrm rot="5400000">
              <a:off x="7196673" y="3737596"/>
              <a:ext cx="877677" cy="5171442"/>
              <a:chOff x="5402617" y="609124"/>
              <a:chExt cx="628540" cy="5171442"/>
            </a:xfrm>
          </p:grpSpPr>
          <p:cxnSp>
            <p:nvCxnSpPr>
              <p:cNvPr id="2130" name="Google Shape;2130;p168"/>
              <p:cNvCxnSpPr>
                <a:endCxn id="2131" idx="0"/>
              </p:cNvCxnSpPr>
              <p:nvPr/>
            </p:nvCxnSpPr>
            <p:spPr>
              <a:xfrm rot="5400000">
                <a:off x="5109237" y="1216774"/>
                <a:ext cx="1215300" cy="0"/>
              </a:xfrm>
              <a:prstGeom prst="straightConnector1">
                <a:avLst/>
              </a:prstGeom>
              <a:noFill/>
              <a:ln w="19050" cap="rnd" cmpd="sng">
                <a:solidFill>
                  <a:schemeClr val="dk1"/>
                </a:solidFill>
                <a:prstDash val="solid"/>
                <a:round/>
                <a:headEnd type="oval" w="med" len="med"/>
                <a:tailEnd type="none" w="sm" len="sm"/>
              </a:ln>
            </p:spPr>
          </p:cxnSp>
          <p:sp>
            <p:nvSpPr>
              <p:cNvPr id="2131" name="Google Shape;2131;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2" name="Google Shape;2132;p168"/>
            <p:cNvSpPr txBox="1"/>
            <p:nvPr/>
          </p:nvSpPr>
          <p:spPr>
            <a:xfrm>
              <a:off x="5049784" y="596516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quickly the different test types are expected to execute</a:t>
              </a:r>
              <a:endParaRPr/>
            </a:p>
          </p:txBody>
        </p:sp>
      </p:grpSp>
      <p:grpSp>
        <p:nvGrpSpPr>
          <p:cNvPr id="2133" name="Google Shape;2133;p168"/>
          <p:cNvGrpSpPr/>
          <p:nvPr/>
        </p:nvGrpSpPr>
        <p:grpSpPr>
          <a:xfrm rot="10800000">
            <a:off x="6565313" y="2571749"/>
            <a:ext cx="2196375" cy="1392811"/>
            <a:chOff x="5049784" y="5884479"/>
            <a:chExt cx="5841347" cy="877677"/>
          </a:xfrm>
        </p:grpSpPr>
        <p:grpSp>
          <p:nvGrpSpPr>
            <p:cNvPr id="2134" name="Google Shape;2134;p168"/>
            <p:cNvGrpSpPr/>
            <p:nvPr/>
          </p:nvGrpSpPr>
          <p:grpSpPr>
            <a:xfrm rot="5400000">
              <a:off x="7531622" y="3402646"/>
              <a:ext cx="877677" cy="5841342"/>
              <a:chOff x="5402617" y="-60776"/>
              <a:chExt cx="628540" cy="5841342"/>
            </a:xfrm>
          </p:grpSpPr>
          <p:cxnSp>
            <p:nvCxnSpPr>
              <p:cNvPr id="2135" name="Google Shape;2135;p168"/>
              <p:cNvCxnSpPr>
                <a:endCxn id="2136"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136" name="Google Shape;2136;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7" name="Google Shape;2137;p168"/>
            <p:cNvSpPr txBox="1"/>
            <p:nvPr/>
          </p:nvSpPr>
          <p:spPr>
            <a:xfrm rot="10800000">
              <a:off x="5049784" y="594501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costly the execution of each type of test is expected to be (over time)</a:t>
              </a:r>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Reflection</a:t>
            </a:r>
            <a:endParaRPr/>
          </a:p>
        </p:txBody>
      </p:sp>
      <p:sp>
        <p:nvSpPr>
          <p:cNvPr id="2143" name="Google Shape;2143;p169"/>
          <p:cNvSpPr txBox="1"/>
          <p:nvPr/>
        </p:nvSpPr>
        <p:spPr>
          <a:xfrm>
            <a:off x="3563126" y="2571751"/>
            <a:ext cx="5037949" cy="2313536"/>
          </a:xfrm>
          <a:prstGeom prst="rect">
            <a:avLst/>
          </a:prstGeom>
          <a:noFill/>
          <a:ln>
            <a:noFill/>
          </a:ln>
        </p:spPr>
        <p:txBody>
          <a:bodyPr spcFirstLastPara="1" wrap="square" lIns="68575" tIns="34275" rIns="68575" bIns="34275" anchor="ctr" anchorCtr="0">
            <a:noAutofit/>
          </a:bodyPr>
          <a:lstStyle/>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of the root causes that you think could cause a shift from the pyramid to the ice cream cone?</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During project execution, what are some specific warning signs we can look for that will alert us to a trend towards that shift?</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practical steps we can take to move from the ice cream cone to a proper testing pyramid?</a:t>
            </a:r>
            <a:endParaRPr/>
          </a:p>
        </p:txBody>
      </p:sp>
      <p:pic>
        <p:nvPicPr>
          <p:cNvPr id="2144" name="Google Shape;2144;p169"/>
          <p:cNvPicPr preferRelativeResize="0"/>
          <p:nvPr/>
        </p:nvPicPr>
        <p:blipFill rotWithShape="1">
          <a:blip r:embed="rId3">
            <a:alphaModFix/>
          </a:blip>
          <a:srcRect/>
          <a:stretch/>
        </p:blipFill>
        <p:spPr>
          <a:xfrm>
            <a:off x="3693785" y="649600"/>
            <a:ext cx="1253599" cy="1661304"/>
          </a:xfrm>
          <a:prstGeom prst="rect">
            <a:avLst/>
          </a:prstGeom>
          <a:noFill/>
          <a:ln>
            <a:noFill/>
          </a:ln>
        </p:spPr>
      </p:pic>
      <p:pic>
        <p:nvPicPr>
          <p:cNvPr id="2145" name="Google Shape;2145;p169"/>
          <p:cNvPicPr preferRelativeResize="0"/>
          <p:nvPr/>
        </p:nvPicPr>
        <p:blipFill rotWithShape="1">
          <a:blip r:embed="rId4">
            <a:alphaModFix/>
          </a:blip>
          <a:srcRect/>
          <a:stretch/>
        </p:blipFill>
        <p:spPr>
          <a:xfrm>
            <a:off x="5732318" y="700280"/>
            <a:ext cx="2648179" cy="1726080"/>
          </a:xfrm>
          <a:prstGeom prst="rect">
            <a:avLst/>
          </a:prstGeom>
          <a:noFill/>
          <a:ln>
            <a:noFill/>
          </a:ln>
        </p:spPr>
      </p:pic>
      <p:sp>
        <p:nvSpPr>
          <p:cNvPr id="2146" name="Google Shape;2146;p169"/>
          <p:cNvSpPr/>
          <p:nvPr/>
        </p:nvSpPr>
        <p:spPr>
          <a:xfrm>
            <a:off x="5245815" y="1500996"/>
            <a:ext cx="602894" cy="215661"/>
          </a:xfrm>
          <a:prstGeom prst="leftRightArrow">
            <a:avLst>
              <a:gd name="adj1" fmla="val 50000"/>
              <a:gd name="adj2" fmla="val 50000"/>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7" name="Google Shape;2147;p1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7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Managing Software Quality</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71"/>
          <p:cNvSpPr txBox="1"/>
          <p:nvPr/>
        </p:nvSpPr>
        <p:spPr>
          <a:xfrm>
            <a:off x="3602937" y="3780536"/>
            <a:ext cx="5642042" cy="1419198"/>
          </a:xfrm>
          <a:prstGeom prst="rect">
            <a:avLst/>
          </a:prstGeom>
          <a:noFill/>
          <a:ln>
            <a:noFill/>
          </a:ln>
        </p:spPr>
        <p:txBody>
          <a:bodyPr spcFirstLastPara="1" wrap="square" lIns="0" tIns="0" rIns="0" bIns="0" anchor="t" anchorCtr="0">
            <a:noAutofit/>
          </a:bodyPr>
          <a:lstStyle/>
          <a:p>
            <a:pPr marL="284400" marR="0" lvl="1" indent="-87075" algn="l" rtl="0">
              <a:lnSpc>
                <a:spcPct val="9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sp>
        <p:nvSpPr>
          <p:cNvPr id="2159" name="Google Shape;2159;p171"/>
          <p:cNvSpPr txBox="1">
            <a:spLocks noGrp="1"/>
          </p:cNvSpPr>
          <p:nvPr>
            <p:ph type="title"/>
          </p:nvPr>
        </p:nvSpPr>
        <p:spPr>
          <a:xfrm>
            <a:off x="613700" y="714274"/>
            <a:ext cx="8253300" cy="648689"/>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Test Coverage to evaluate the completeness &amp; effectiveness of our tests</a:t>
            </a:r>
            <a:endParaRPr/>
          </a:p>
        </p:txBody>
      </p:sp>
      <p:sp>
        <p:nvSpPr>
          <p:cNvPr id="2160" name="Google Shape;2160;p171"/>
          <p:cNvSpPr txBox="1"/>
          <p:nvPr/>
        </p:nvSpPr>
        <p:spPr>
          <a:xfrm>
            <a:off x="472050" y="2216699"/>
            <a:ext cx="3746730" cy="2184300"/>
          </a:xfrm>
          <a:prstGeom prst="rect">
            <a:avLst/>
          </a:prstGeom>
          <a:noFill/>
          <a:ln>
            <a:noFill/>
          </a:ln>
        </p:spPr>
        <p:txBody>
          <a:bodyPr spcFirstLastPara="1" wrap="square" lIns="0" tIns="0" rIns="0" bIns="0" anchor="t" anchorCtr="0">
            <a:noAutofit/>
          </a:bodyPr>
          <a:lstStyle/>
          <a:p>
            <a:pPr marL="257175" marR="0" lvl="0" indent="-257175"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Measurement mechanisms are built into many languages &amp; development frameworks</a:t>
            </a:r>
            <a:endParaRPr/>
          </a:p>
          <a:p>
            <a:pPr marL="257175" marR="0" lvl="0" indent="-257175" algn="l" rtl="0">
              <a:lnSpc>
                <a:spcPct val="90000"/>
              </a:lnSpc>
              <a:spcBef>
                <a:spcPts val="75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These tools analyze source code under test against automated test runs, identifying source code that is covered (exercised by one or more tests) vs. not covered (excluded from any test)</a:t>
            </a:r>
            <a:endParaRPr/>
          </a:p>
        </p:txBody>
      </p:sp>
      <p:sp>
        <p:nvSpPr>
          <p:cNvPr id="2161" name="Google Shape;2161;p171"/>
          <p:cNvSpPr txBox="1"/>
          <p:nvPr/>
        </p:nvSpPr>
        <p:spPr>
          <a:xfrm>
            <a:off x="4925670" y="2216699"/>
            <a:ext cx="3746730" cy="2184300"/>
          </a:xfrm>
          <a:prstGeom prst="rect">
            <a:avLst/>
          </a:prstGeom>
          <a:noFill/>
          <a:ln>
            <a:noFill/>
          </a:ln>
        </p:spPr>
        <p:txBody>
          <a:bodyPr spcFirstLastPara="1" wrap="square" lIns="0" tIns="0" rIns="0" bIns="0" anchor="t" anchorCtr="0">
            <a:noAutofit/>
          </a:bodyPr>
          <a:lstStyle/>
          <a:p>
            <a:pPr marL="324000" marR="0" lvl="1" indent="-216000" algn="l" rtl="0">
              <a:lnSpc>
                <a:spcPct val="90000"/>
              </a:lnSpc>
              <a:spcBef>
                <a:spcPts val="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Ranges from 0 – 100%, and the higher the number, the better the coverage</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A low test coverage percentage indicates a deficiency in automated testing</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Test coverage measures are often integrated into CI/CD pipelines, failing the build if a minimum level of coverage has not been achieved</a:t>
            </a:r>
            <a:endParaRPr/>
          </a:p>
        </p:txBody>
      </p:sp>
      <p:sp>
        <p:nvSpPr>
          <p:cNvPr id="2162" name="Google Shape;2162;p171"/>
          <p:cNvSpPr txBox="1"/>
          <p:nvPr/>
        </p:nvSpPr>
        <p:spPr>
          <a:xfrm>
            <a:off x="47205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What</a:t>
            </a:r>
            <a:endParaRPr/>
          </a:p>
        </p:txBody>
      </p:sp>
      <p:sp>
        <p:nvSpPr>
          <p:cNvPr id="2163" name="Google Shape;2163;p171"/>
          <p:cNvSpPr txBox="1"/>
          <p:nvPr/>
        </p:nvSpPr>
        <p:spPr>
          <a:xfrm>
            <a:off x="492567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How</a:t>
            </a:r>
            <a:endParaRPr/>
          </a:p>
        </p:txBody>
      </p:sp>
      <p:sp>
        <p:nvSpPr>
          <p:cNvPr id="2164" name="Google Shape;2164;p1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179</a:t>
            </a:fld>
            <a:endParaRPr/>
          </a:p>
        </p:txBody>
      </p:sp>
      <p:grpSp>
        <p:nvGrpSpPr>
          <p:cNvPr id="2165" name="Google Shape;2165;p171"/>
          <p:cNvGrpSpPr/>
          <p:nvPr/>
        </p:nvGrpSpPr>
        <p:grpSpPr>
          <a:xfrm>
            <a:off x="0" y="4783954"/>
            <a:ext cx="9144000" cy="359546"/>
            <a:chOff x="0" y="6378606"/>
            <a:chExt cx="12192000" cy="479394"/>
          </a:xfrm>
        </p:grpSpPr>
        <p:sp>
          <p:nvSpPr>
            <p:cNvPr id="2166" name="Google Shape;2166;p171"/>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What is the “correct” target percentage for unit test coverage?</a:t>
              </a:r>
              <a:endParaRPr/>
            </a:p>
          </p:txBody>
        </p:sp>
        <p:sp>
          <p:nvSpPr>
            <p:cNvPr id="2167" name="Google Shape;2167;p171"/>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Iterative Software Development</a:t>
            </a:r>
            <a:endParaRPr/>
          </a:p>
        </p:txBody>
      </p:sp>
      <p:sp>
        <p:nvSpPr>
          <p:cNvPr id="400" name="Google Shape;400;p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Key elements: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improvement to code and process</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Iterative feature development</a:t>
            </a:r>
            <a:endParaRPr/>
          </a:p>
          <a:p>
            <a:pPr marL="514350" lvl="0" indent="-285750" algn="l" rtl="0">
              <a:lnSpc>
                <a:spcPct val="100000"/>
              </a:lnSpc>
              <a:spcBef>
                <a:spcPts val="0"/>
              </a:spcBef>
              <a:spcAft>
                <a:spcPts val="0"/>
              </a:spcAft>
              <a:buClr>
                <a:schemeClr val="dk1"/>
              </a:buClr>
              <a:buSzPts val="1300"/>
              <a:buFont typeface="Arial"/>
              <a:buChar char="●"/>
            </a:pPr>
            <a:r>
              <a:rPr lang="en-US"/>
              <a:t>Working with the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Pivoting mid-development</a:t>
            </a:r>
            <a:endParaRPr/>
          </a:p>
        </p:txBody>
      </p:sp>
      <p:sp>
        <p:nvSpPr>
          <p:cNvPr id="401" name="Google Shape;401;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Wrangling “Technical Debt”</a:t>
            </a:r>
            <a:endParaRPr/>
          </a:p>
        </p:txBody>
      </p:sp>
      <p:sp>
        <p:nvSpPr>
          <p:cNvPr id="2173" name="Google Shape;2173;p172"/>
          <p:cNvSpPr txBox="1"/>
          <p:nvPr/>
        </p:nvSpPr>
        <p:spPr>
          <a:xfrm>
            <a:off x="405454" y="1260751"/>
            <a:ext cx="4547681" cy="1771390"/>
          </a:xfrm>
          <a:prstGeom prst="rect">
            <a:avLst/>
          </a:prstGeom>
          <a:noFill/>
          <a:ln>
            <a:noFill/>
          </a:ln>
        </p:spPr>
        <p:txBody>
          <a:bodyPr spcFirstLastPara="1" wrap="square" lIns="0" tIns="0" rIns="0" bIns="0" anchor="t" anchorCtr="0">
            <a:noAutofit/>
          </a:bodyPr>
          <a:lstStyle/>
          <a:p>
            <a:pPr marL="284400" marR="0" lvl="1" indent="-172800" algn="l" rtl="0">
              <a:lnSpc>
                <a:spcPct val="90000"/>
              </a:lnSpc>
              <a:spcBef>
                <a:spcPts val="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Involves borrowing from the future to address the immediate</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Manifests as choosing to go with a sub-optimal solution to move a project forward, instead of spending the time to build out the optimal approach</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Results in higher compounding costs in the long-run (e.g., future development cost, long-term maintainability, speed, quality, etc.)</a:t>
            </a:r>
            <a:endParaRPr/>
          </a:p>
        </p:txBody>
      </p:sp>
      <p:sp>
        <p:nvSpPr>
          <p:cNvPr id="2174" name="Google Shape;2174;p172"/>
          <p:cNvSpPr txBox="1"/>
          <p:nvPr/>
        </p:nvSpPr>
        <p:spPr>
          <a:xfrm>
            <a:off x="5671429" y="543788"/>
            <a:ext cx="3251944" cy="3769418"/>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Tactics to mitigate technical debt:</a:t>
            </a:r>
            <a:endParaRPr/>
          </a:p>
          <a:p>
            <a:pPr marL="83700" marR="0" lvl="1" indent="0"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Find opportunities to pay down debt as part of a future enhancement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Remove debt when modernizing a legacy system – don’t simply do a “balance transfer” when building the replacement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Embrace pay down of technical debt as a regularly-planned activity within your sprints (if possible)</a:t>
            </a:r>
            <a:endParaRPr/>
          </a:p>
        </p:txBody>
      </p:sp>
      <p:sp>
        <p:nvSpPr>
          <p:cNvPr id="2175" name="Google Shape;2175;p172"/>
          <p:cNvSpPr/>
          <p:nvPr/>
        </p:nvSpPr>
        <p:spPr>
          <a:xfrm>
            <a:off x="116399" y="4871127"/>
            <a:ext cx="216108" cy="185199"/>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76" name="Google Shape;2176;p172"/>
          <p:cNvSpPr txBox="1"/>
          <p:nvPr/>
        </p:nvSpPr>
        <p:spPr>
          <a:xfrm>
            <a:off x="394173" y="3593154"/>
            <a:ext cx="4572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300" b="1" i="0" u="none" strike="noStrike" cap="none">
                <a:solidFill>
                  <a:schemeClr val="lt2"/>
                </a:solidFill>
                <a:latin typeface="Arial"/>
                <a:ea typeface="Arial"/>
                <a:cs typeface="Arial"/>
                <a:sym typeface="Arial"/>
              </a:rPr>
              <a:t>20-30% </a:t>
            </a:r>
            <a:endParaRPr/>
          </a:p>
          <a:p>
            <a:pPr marL="0" marR="0" lvl="0"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of sprint capacity, ideally, should be allocated for bug fixes, automation improvement, POCs, etc.</a:t>
            </a:r>
            <a:endParaRPr/>
          </a:p>
        </p:txBody>
      </p:sp>
      <p:grpSp>
        <p:nvGrpSpPr>
          <p:cNvPr id="2177" name="Google Shape;2177;p172"/>
          <p:cNvGrpSpPr/>
          <p:nvPr/>
        </p:nvGrpSpPr>
        <p:grpSpPr>
          <a:xfrm rot="5400000">
            <a:off x="2565359" y="1821418"/>
            <a:ext cx="229628" cy="3059311"/>
            <a:chOff x="5942914" y="2081213"/>
            <a:chExt cx="306171" cy="4079081"/>
          </a:xfrm>
        </p:grpSpPr>
        <p:cxnSp>
          <p:nvCxnSpPr>
            <p:cNvPr id="2178" name="Google Shape;2178;p172"/>
            <p:cNvCxnSpPr/>
            <p:nvPr/>
          </p:nvCxnSpPr>
          <p:spPr>
            <a:xfrm>
              <a:off x="6096000" y="2081213"/>
              <a:ext cx="0" cy="4079081"/>
            </a:xfrm>
            <a:prstGeom prst="straightConnector1">
              <a:avLst/>
            </a:prstGeom>
            <a:noFill/>
            <a:ln w="9525" cap="rnd" cmpd="sng">
              <a:solidFill>
                <a:srgbClr val="9A9A9A"/>
              </a:solidFill>
              <a:prstDash val="solid"/>
              <a:round/>
              <a:headEnd type="none" w="sm" len="sm"/>
              <a:tailEnd type="none" w="sm" len="sm"/>
            </a:ln>
          </p:spPr>
        </p:cxnSp>
        <p:grpSp>
          <p:nvGrpSpPr>
            <p:cNvPr id="2179" name="Google Shape;2179;p172"/>
            <p:cNvGrpSpPr/>
            <p:nvPr/>
          </p:nvGrpSpPr>
          <p:grpSpPr>
            <a:xfrm>
              <a:off x="5942914" y="3967299"/>
              <a:ext cx="306171" cy="306910"/>
              <a:chOff x="5937564" y="3833745"/>
              <a:chExt cx="306171" cy="306910"/>
            </a:xfrm>
          </p:grpSpPr>
          <p:sp>
            <p:nvSpPr>
              <p:cNvPr id="2180" name="Google Shape;2180;p172"/>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2181" name="Google Shape;2181;p172"/>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2182" name="Google Shape;2182;p1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B5194-8624-5F1E-464C-E7D13484707F}"/>
              </a:ext>
            </a:extLst>
          </p:cNvPr>
          <p:cNvSpPr>
            <a:spLocks noGrp="1"/>
          </p:cNvSpPr>
          <p:nvPr>
            <p:ph type="title"/>
          </p:nvPr>
        </p:nvSpPr>
        <p:spPr/>
        <p:txBody>
          <a:bodyPr/>
          <a:lstStyle/>
          <a:p>
            <a:r>
              <a:rPr lang="en-US" dirty="0"/>
              <a:t>End-to-End (E2E) Automated Tests</a:t>
            </a:r>
          </a:p>
        </p:txBody>
      </p:sp>
      <p:sp>
        <p:nvSpPr>
          <p:cNvPr id="5" name="Slide Number Placeholder 4">
            <a:extLst>
              <a:ext uri="{FF2B5EF4-FFF2-40B4-BE49-F238E27FC236}">
                <a16:creationId xmlns:a16="http://schemas.microsoft.com/office/drawing/2014/main" id="{D428508E-BED8-D063-65D5-7EE0EC360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181</a:t>
            </a:fld>
            <a:endParaRPr lang="en-US"/>
          </a:p>
        </p:txBody>
      </p:sp>
      <p:sp>
        <p:nvSpPr>
          <p:cNvPr id="8" name="Google Shape;1010;p99">
            <a:extLst>
              <a:ext uri="{FF2B5EF4-FFF2-40B4-BE49-F238E27FC236}">
                <a16:creationId xmlns:a16="http://schemas.microsoft.com/office/drawing/2014/main" id="{190CC8B4-1B3F-C322-0731-56AEFB97D0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Everyone owns quality – quality from start to finish</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Integration testing – system level, point-to-point interface testing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Testing across multiple products critical as well</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At Capital Group, there are hundreds of systems – any large program change can potentially impact 20 – 50 investment systems</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Critical that this be automated to verify quality of external/customer user experience across our systems</a:t>
            </a:r>
            <a:endParaRPr dirty="0"/>
          </a:p>
        </p:txBody>
      </p:sp>
    </p:spTree>
    <p:extLst>
      <p:ext uri="{BB962C8B-B14F-4D97-AF65-F5344CB8AC3E}">
        <p14:creationId xmlns:p14="http://schemas.microsoft.com/office/powerpoint/2010/main" val="18013065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73"/>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Unit Testing Frameworks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Purpose of a unit testing framework</a:t>
            </a:r>
            <a:endParaRPr/>
          </a:p>
        </p:txBody>
      </p:sp>
      <p:sp>
        <p:nvSpPr>
          <p:cNvPr id="2193" name="Google Shape;2193;p17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dirty="0"/>
              <a:t>Help you write and run unit test</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Provide test reporting</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Manage collections of unit tests</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Implement testing strategies that vary according to testing needs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p:txBody>
      </p:sp>
      <p:sp>
        <p:nvSpPr>
          <p:cNvPr id="2194" name="Google Shape;2194;p1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Popular unit testing frameworks for Python</a:t>
            </a:r>
            <a:endParaRPr/>
          </a:p>
        </p:txBody>
      </p:sp>
      <p:sp>
        <p:nvSpPr>
          <p:cNvPr id="2200" name="Google Shape;2200;p17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PyTest </a:t>
            </a:r>
            <a:endParaRPr/>
          </a:p>
          <a:p>
            <a:pPr marL="571500" lvl="0" indent="-342900" algn="l" rtl="0">
              <a:lnSpc>
                <a:spcPct val="100000"/>
              </a:lnSpc>
              <a:spcBef>
                <a:spcPts val="0"/>
              </a:spcBef>
              <a:spcAft>
                <a:spcPts val="0"/>
              </a:spcAft>
              <a:buSzPts val="2700"/>
              <a:buAutoNum type="arabicPeriod"/>
            </a:pPr>
            <a:r>
              <a:rPr lang="en-US"/>
              <a:t>Robot</a:t>
            </a:r>
            <a:endParaRPr/>
          </a:p>
          <a:p>
            <a:pPr marL="571500" lvl="0" indent="-342900" algn="l" rtl="0">
              <a:lnSpc>
                <a:spcPct val="100000"/>
              </a:lnSpc>
              <a:spcBef>
                <a:spcPts val="0"/>
              </a:spcBef>
              <a:spcAft>
                <a:spcPts val="0"/>
              </a:spcAft>
              <a:buSzPts val="2700"/>
              <a:buAutoNum type="arabicPeriod"/>
            </a:pPr>
            <a:r>
              <a:rPr lang="en-US"/>
              <a:t>Unittest (we will use this for our work)</a:t>
            </a:r>
            <a:endParaRPr/>
          </a:p>
          <a:p>
            <a:pPr marL="571500" lvl="0" indent="-342900" algn="l" rtl="0">
              <a:lnSpc>
                <a:spcPct val="100000"/>
              </a:lnSpc>
              <a:spcBef>
                <a:spcPts val="0"/>
              </a:spcBef>
              <a:spcAft>
                <a:spcPts val="0"/>
              </a:spcAft>
              <a:buSzPts val="2700"/>
              <a:buAutoNum type="arabicPeriod"/>
            </a:pPr>
            <a:r>
              <a:rPr lang="en-US"/>
              <a:t>DocTest</a:t>
            </a:r>
            <a:endParaRPr/>
          </a:p>
          <a:p>
            <a:pPr marL="571500" lvl="0" indent="-342900" algn="l" rtl="0">
              <a:lnSpc>
                <a:spcPct val="100000"/>
              </a:lnSpc>
              <a:spcBef>
                <a:spcPts val="0"/>
              </a:spcBef>
              <a:spcAft>
                <a:spcPts val="0"/>
              </a:spcAft>
              <a:buSzPts val="2700"/>
              <a:buAutoNum type="arabicPeriod"/>
            </a:pPr>
            <a:r>
              <a:rPr lang="en-US"/>
              <a:t>Nose2</a:t>
            </a: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1" name="Google Shape;2201;p1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Where does a unit test come in the development cycle?</a:t>
            </a:r>
            <a:endParaRPr/>
          </a:p>
        </p:txBody>
      </p:sp>
      <p:sp>
        <p:nvSpPr>
          <p:cNvPr id="2207" name="Google Shape;2207;p17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VERY IMPORTANT FACT: Unit tests are NOT executed on a running instance of your application. They are run using ONLY your source code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This means they can be run before you use valuable resources to build and deploy your app, catching problems early</a:t>
            </a: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8" name="Google Shape;2208;p1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177"/>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Writing Unit Tests in UnitTest</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19" name="Google Shape;2219;p17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Included in Python standard library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Provides a framework for building and running unit tests against Python code (functions, classes, etc.)</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 Python file houses code that will be used to automate the testing</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0" name="Google Shape;2220;p1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26" name="Google Shape;2226;p17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imports unittest and module under test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includes a Python class that inherits from unittest.TestCase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We write Python methods to exercise our business logic and verify expected outputs</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7" name="Google Shape;2227;p1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33" name="Google Shape;2233;p18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 includes multiple “assert” methods for checking different kinds of results (expected vs. actual)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 exercise tests through unittest framework</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Results will indicate success (or failure)</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34" name="Google Shape;2234;p1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Incremental improvement to code and process</a:t>
            </a:r>
            <a:endParaRPr/>
          </a:p>
        </p:txBody>
      </p:sp>
      <p:sp>
        <p:nvSpPr>
          <p:cNvPr id="407" name="Google Shape;407;p1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Using feedback obtained from regular examination of product and process lets you incrementally improve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Work in short cycles (1-6 weeks) composed of overlapping phases: requirements, design, programming, testing.</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Build on what was built before and produce a working product at each stage. Gather customer feedback at the end of each iteration.</a:t>
            </a:r>
            <a:endParaRPr/>
          </a:p>
          <a:p>
            <a:pPr marL="514350" lvl="0" indent="-285750" algn="l" rtl="0">
              <a:lnSpc>
                <a:spcPct val="100000"/>
              </a:lnSpc>
              <a:spcBef>
                <a:spcPts val="0"/>
              </a:spcBef>
              <a:spcAft>
                <a:spcPts val="0"/>
              </a:spcAft>
              <a:buClr>
                <a:srgbClr val="000000"/>
              </a:buClr>
              <a:buSzPts val="1300"/>
              <a:buFont typeface="Arial"/>
              <a:buChar char="●"/>
            </a:pPr>
            <a:r>
              <a:rPr lang="en-US">
                <a:solidFill>
                  <a:srgbClr val="000000"/>
                </a:solidFill>
                <a:latin typeface="Arial"/>
                <a:ea typeface="Arial"/>
                <a:cs typeface="Arial"/>
                <a:sym typeface="Arial"/>
              </a:rPr>
              <a:t>Each iteration, evaluate the team’s performance. Change internal process as needed to improve quality of estimation and delivery.</a:t>
            </a:r>
            <a:endParaRPr/>
          </a:p>
        </p:txBody>
      </p:sp>
      <p:sp>
        <p:nvSpPr>
          <p:cNvPr id="408" name="Google Shape;408;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Options for executing tests</a:t>
            </a:r>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module_name.TestClass.test_method</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path/to/test_file.py</a:t>
            </a:r>
            <a:endParaRPr/>
          </a:p>
          <a:p>
            <a:pPr marL="685800" lvl="1" indent="0" algn="l" rtl="0">
              <a:lnSpc>
                <a:spcPct val="100000"/>
              </a:lnSpc>
              <a:spcBef>
                <a:spcPts val="0"/>
              </a:spcBef>
              <a:spcAft>
                <a:spcPts val="0"/>
              </a:spcAft>
              <a:buClr>
                <a:srgbClr val="FFFFFF"/>
              </a:buClr>
              <a:buSzPts val="1800"/>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Can also use “discover” mode by running </a:t>
            </a:r>
            <a:r>
              <a:rPr lang="en-US" sz="1800" i="1">
                <a:solidFill>
                  <a:srgbClr val="202020"/>
                </a:solidFill>
              </a:rPr>
              <a:t>python -m unittest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7" name="Google Shape;2247;p18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test run fails, could be for 1 of a couple of reasons:</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Code under test is incorrect</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Test code is incorrect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Verify the expected test results against your requirements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the expected result aligns, then fix the code under 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8" name="Google Shape;2248;p1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54" name="Google Shape;2254;p18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Assert methods include:</a:t>
            </a:r>
            <a:endParaRPr sz="15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assertEqual/assertNotEqual</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assertTrue/assertFalse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assertIn/assertNotIn</a:t>
            </a:r>
            <a:endParaRPr sz="1800">
              <a:solidFill>
                <a:srgbClr val="202020"/>
              </a:solidFill>
            </a:endParaRPr>
          </a:p>
          <a:p>
            <a:pPr marL="971550" lvl="1" indent="-171450" algn="l" rtl="0">
              <a:lnSpc>
                <a:spcPct val="100000"/>
              </a:lnSpc>
              <a:spcBef>
                <a:spcPts val="0"/>
              </a:spcBef>
              <a:spcAft>
                <a:spcPts val="0"/>
              </a:spcAft>
              <a:buClr>
                <a:srgbClr val="FFFFFF"/>
              </a:buClr>
              <a:buSzPts val="1800"/>
              <a:buFont typeface="Arial"/>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u="sng">
                <a:solidFill>
                  <a:srgbClr val="202020"/>
                </a:solidFill>
                <a:hlinkClick r:id="rId3">
                  <a:extLst>
                    <a:ext uri="{A12FA001-AC4F-418D-AE19-62706E023703}">
                      <ahyp:hlinkClr xmlns:ahyp="http://schemas.microsoft.com/office/drawing/2018/hyperlinkcolor" val="tx"/>
                    </a:ext>
                  </a:extLst>
                </a:hlinkClick>
              </a:rPr>
              <a:t>https://docs.python.org/3/library/unittest.html#assert-methods</a:t>
            </a:r>
            <a:r>
              <a:rPr lang="en-US" sz="1800">
                <a:solidFill>
                  <a:srgbClr val="202020"/>
                </a:solidFill>
              </a:rPr>
              <a:t> </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55" name="Google Shape;2255;p1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Rather than repeat common logic across tests, unittest provides a couple of options for capturing: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Includes a couple of forms</a:t>
            </a:r>
            <a:endParaRPr/>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1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8" name="Google Shape;2268;p18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individual test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 – logic executed before each test is run; provides chance to setup common conditions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 – logic executed after each test is run; provides chance to clean up (keep tests isolated)</a:t>
            </a:r>
            <a:endParaRPr/>
          </a:p>
        </p:txBody>
      </p:sp>
      <p:sp>
        <p:nvSpPr>
          <p:cNvPr id="2269" name="Google Shape;2269;p1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75" name="Google Shape;2275;p186"/>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TestClass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setUpClass() – logic executed before any tests in a class are run; requires decoration as a class method</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tearDownClass() – logic executed after all tests in a class are run; requires decoration as a class method</a:t>
            </a:r>
            <a:endParaRPr/>
          </a:p>
        </p:txBody>
      </p:sp>
      <p:sp>
        <p:nvSpPr>
          <p:cNvPr id="2276" name="Google Shape;2276;p1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Skipping Tests</a:t>
            </a:r>
            <a:endParaRPr/>
          </a:p>
        </p:txBody>
      </p:sp>
      <p:sp>
        <p:nvSpPr>
          <p:cNvPr id="2282" name="Google Shape;2282;p18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While permanently skipping tests can be a “smell”, unittest offers options for temporarily skipping: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@unittest.skipIf()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@unittest.skipUnless()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self.skipTest method – call within test to initiate a skip</a:t>
            </a:r>
            <a:endParaRPr/>
          </a:p>
        </p:txBody>
      </p:sp>
      <p:sp>
        <p:nvSpPr>
          <p:cNvPr id="2283" name="Google Shape;2283;p1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88"/>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197</a:t>
            </a:fld>
            <a:endParaRPr/>
          </a:p>
        </p:txBody>
      </p:sp>
      <p:sp>
        <p:nvSpPr>
          <p:cNvPr id="2289" name="Google Shape;2289;p1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14400" lvl="1" indent="-228600" algn="l" rtl="0">
              <a:lnSpc>
                <a:spcPct val="100000"/>
              </a:lnSpc>
              <a:spcBef>
                <a:spcPts val="0"/>
              </a:spcBef>
              <a:spcAft>
                <a:spcPts val="0"/>
              </a:spcAft>
              <a:buSzPts val="2700"/>
              <a:buNone/>
            </a:pPr>
            <a:r>
              <a:rPr lang="en-US" sz="1800">
                <a:solidFill>
                  <a:srgbClr val="202020"/>
                </a:solidFill>
              </a:rPr>
              <a:t>We use mocking/test doubles: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help isolate our testing to focused areas of code</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manage dependencies and help control testing against them</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force special cases that exercise specific code flows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bring stability and consistency to our tests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Helps make the “unit” in unit testing possible</a:t>
            </a:r>
            <a:endParaRPr/>
          </a:p>
        </p:txBody>
      </p:sp>
      <p:sp>
        <p:nvSpPr>
          <p:cNvPr id="2296" name="Google Shape;2296;p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199</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0" name="Google Shape;2310;p190"/>
            <p:cNvCxnSpPr>
              <a:stCxn id="2305" idx="2"/>
              <a:endCxn id="2306" idx="0"/>
            </p:cNvCxnSpPr>
            <p:nvPr/>
          </p:nvCxnSpPr>
          <p:spPr>
            <a:xfrm>
              <a:off x="3207673" y="343504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1" name="Google Shape;2311;p190"/>
            <p:cNvCxnSpPr>
              <a:stCxn id="2306" idx="2"/>
              <a:endCxn id="2307" idx="0"/>
            </p:cNvCxnSpPr>
            <p:nvPr/>
          </p:nvCxnSpPr>
          <p:spPr>
            <a:xfrm>
              <a:off x="3207671" y="4835467"/>
              <a:ext cx="0" cy="486000"/>
            </a:xfrm>
            <a:prstGeom prst="straightConnector1">
              <a:avLst/>
            </a:prstGeom>
            <a:noFill/>
            <a:ln w="9525" cap="flat" cmpd="sng">
              <a:solidFill>
                <a:srgbClr val="3E3E3E"/>
              </a:solidFill>
              <a:prstDash val="solid"/>
              <a:round/>
              <a:headEnd type="none" w="sm" len="sm"/>
              <a:tailEnd type="triangle" w="lg" len="lg"/>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a:solidFill>
                  <a:schemeClr val="accent1"/>
                </a:solidFill>
              </a:rPr>
              <a:t>Allen Sanders</a:t>
            </a:r>
            <a:endParaRPr sz="3000">
              <a:solidFill>
                <a:schemeClr val="accent1"/>
              </a:solidFill>
            </a:endParaRPr>
          </a:p>
          <a:p>
            <a:pPr marL="0" lvl="0" indent="0" algn="ctr" rtl="0">
              <a:lnSpc>
                <a:spcPct val="100000"/>
              </a:lnSpc>
              <a:spcBef>
                <a:spcPts val="0"/>
              </a:spcBef>
              <a:spcAft>
                <a:spcPts val="0"/>
              </a:spcAft>
              <a:buSzPts val="1500"/>
              <a:buNone/>
            </a:pPr>
            <a:r>
              <a:rPr lang="en-US" sz="1900">
                <a:solidFill>
                  <a:schemeClr val="dk1"/>
                </a:solidFill>
              </a:rPr>
              <a:t>with DevelopIntelligence, </a:t>
            </a:r>
            <a:br>
              <a:rPr lang="en-US" sz="1900">
                <a:solidFill>
                  <a:schemeClr val="dk1"/>
                </a:solidFill>
              </a:rPr>
            </a:br>
            <a:r>
              <a:rPr lang="en-US" sz="1900">
                <a:solidFill>
                  <a:schemeClr val="dk1"/>
                </a:solidFill>
              </a:rPr>
              <a:t>a Pluralsight Company.</a:t>
            </a:r>
            <a:endParaRPr sz="190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a:solidFill>
                  <a:schemeClr val="dk1"/>
                </a:solidFill>
              </a:rPr>
              <a:t>25+ years in the indusry</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20+ years in teaching</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Certified Cloud architect</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Passionate about learning</a:t>
            </a:r>
            <a:endParaRPr>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a:solidFill>
                  <a:schemeClr val="dk1"/>
                </a:solidFill>
              </a:rPr>
              <a:t>Also, passionate about Reese’s Cups!</a:t>
            </a:r>
            <a:endParaRPr>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Always ready to ship</a:t>
            </a:r>
            <a:endParaRPr/>
          </a:p>
        </p:txBody>
      </p:sp>
      <p:sp>
        <p:nvSpPr>
          <p:cNvPr id="414" name="Google Shape;414;p2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after the first iteration, the product is always "ready to ship". That is, the product does something useful and is in a releasable state.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This is a risk mitigator – if the project is cancelled or greatly reduces in scope, there is still something of value to show for the work efforts</a:t>
            </a:r>
            <a:endParaRPr/>
          </a:p>
          <a:p>
            <a:pPr marL="514350" lvl="0" indent="-285750" algn="l" rtl="0">
              <a:lnSpc>
                <a:spcPct val="100000"/>
              </a:lnSpc>
              <a:spcBef>
                <a:spcPts val="0"/>
              </a:spcBef>
              <a:spcAft>
                <a:spcPts val="0"/>
              </a:spcAft>
              <a:buClr>
                <a:schemeClr val="dk1"/>
              </a:buClr>
              <a:buSzPts val="1300"/>
              <a:buFont typeface="Arial"/>
              <a:buChar char="●"/>
            </a:pPr>
            <a:r>
              <a:rPr lang="en-US"/>
              <a:t>Projects are less likely to be cancelled, as there is always a working product that shows the project’s value and the team’s competence</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Do daily software builds</a:t>
            </a:r>
            <a:endParaRPr/>
          </a:p>
          <a:p>
            <a:pPr marL="514350" lvl="0" indent="-285750" algn="l" rtl="0">
              <a:lnSpc>
                <a:spcPct val="100000"/>
              </a:lnSpc>
              <a:spcBef>
                <a:spcPts val="0"/>
              </a:spcBef>
              <a:spcAft>
                <a:spcPts val="0"/>
              </a:spcAft>
              <a:buClr>
                <a:schemeClr val="dk1"/>
              </a:buClr>
              <a:buSzPts val="1300"/>
              <a:buFont typeface="Arial"/>
              <a:buChar char="●"/>
            </a:pPr>
            <a:r>
              <a:rPr lang="en-US"/>
              <a:t>Fix bugs right away</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use automated testing to mitigate regression</a:t>
            </a:r>
            <a:endParaRPr/>
          </a:p>
          <a:p>
            <a:pPr marL="514350" lvl="0" indent="-114300" algn="l" rtl="0">
              <a:lnSpc>
                <a:spcPct val="100000"/>
              </a:lnSpc>
              <a:spcBef>
                <a:spcPts val="0"/>
              </a:spcBef>
              <a:spcAft>
                <a:spcPts val="0"/>
              </a:spcAft>
              <a:buSzPts val="2700"/>
              <a:buFont typeface="Arial"/>
              <a:buNone/>
            </a:pPr>
            <a:endParaRPr/>
          </a:p>
        </p:txBody>
      </p:sp>
      <p:sp>
        <p:nvSpPr>
          <p:cNvPr id="415" name="Google Shape;41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Dummies</a:t>
            </a:r>
            <a:endParaRPr/>
          </a:p>
        </p:txBody>
      </p:sp>
      <p:sp>
        <p:nvSpPr>
          <p:cNvPr id="2317" name="Google Shape;2317;p19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Simplest form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No real functionality – mostly a placeholder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When dependency exists but is not needed for the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and use an empty or straightforward copy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Returns meaningless value on every call</a:t>
            </a:r>
            <a:endParaRPr/>
          </a:p>
        </p:txBody>
      </p:sp>
      <p:sp>
        <p:nvSpPr>
          <p:cNvPr id="2318" name="Google Shape;2318;p1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Stubs</a:t>
            </a:r>
            <a:endParaRPr/>
          </a:p>
        </p:txBody>
      </p:sp>
      <p:sp>
        <p:nvSpPr>
          <p:cNvPr id="2324" name="Google Shape;2324;p19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Same response regardless of parameters passed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Used to test different paths through code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Allows you to control the value of the dependency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also use to force an exception</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 copy of the dependency and return same value</a:t>
            </a:r>
            <a:endParaRPr/>
          </a:p>
        </p:txBody>
      </p:sp>
      <p:sp>
        <p:nvSpPr>
          <p:cNvPr id="2325" name="Google Shape;2325;p1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Spies</a:t>
            </a:r>
            <a:endParaRPr/>
          </a:p>
        </p:txBody>
      </p:sp>
      <p:sp>
        <p:nvSpPr>
          <p:cNvPr id="2331" name="Google Shape;2331;p19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value like a stub</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Also provides info about how called</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with specific parameter values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a specific number of times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whether member called or not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testing at third party boundaries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managing side effects of dependencies</a:t>
            </a:r>
            <a:endParaRPr/>
          </a:p>
        </p:txBody>
      </p:sp>
      <p:sp>
        <p:nvSpPr>
          <p:cNvPr id="2332" name="Google Shape;2332;p1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Mocks</a:t>
            </a:r>
            <a:endParaRPr/>
          </a:p>
        </p:txBody>
      </p:sp>
      <p:sp>
        <p:nvSpPr>
          <p:cNvPr id="2338" name="Google Shape;2338;p19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Programmable spies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set value like a spy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Difference is ability to setup test data in the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Provides additional flexibility - can code the setup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Still only returns set value but it’s the value coded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Trade-off – requires setup work</a:t>
            </a:r>
            <a:endParaRPr/>
          </a:p>
        </p:txBody>
      </p:sp>
      <p:sp>
        <p:nvSpPr>
          <p:cNvPr id="2339" name="Google Shape;2339;p1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Fakes</a:t>
            </a:r>
            <a:endParaRPr/>
          </a:p>
        </p:txBody>
      </p:sp>
      <p:sp>
        <p:nvSpPr>
          <p:cNvPr id="2345" name="Google Shape;2345;p19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Most powerful type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Acts like the class/component it’s doubling for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Double that’s more sophisticated (but still controlled)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Useful for managing downstream dependencies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database connections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web service calls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File operations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 Can appear to integrate but control results</a:t>
            </a:r>
            <a:endParaRPr/>
          </a:p>
        </p:txBody>
      </p:sp>
      <p:sp>
        <p:nvSpPr>
          <p:cNvPr id="2346" name="Google Shape;2346;p1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196"/>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205</a:t>
            </a:fld>
            <a:endParaRPr/>
          </a:p>
        </p:txBody>
      </p:sp>
      <p:sp>
        <p:nvSpPr>
          <p:cNvPr id="2352" name="Google Shape;2352;p1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58" name="Google Shape;2358;p19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in unit testing measures the % of your code under test that is exercised by a unit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value can range between 0 and 100 %</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Question: What is the right target % of coverage to aim for?</a:t>
            </a:r>
            <a:endParaRPr/>
          </a:p>
        </p:txBody>
      </p:sp>
      <p:sp>
        <p:nvSpPr>
          <p:cNvPr id="2359" name="Google Shape;2359;p1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65" name="Google Shape;2365;p19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coverage.py can be used to measure test coverage in your Python app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Install using pip (</a:t>
            </a:r>
            <a:r>
              <a:rPr lang="en-US" sz="1650" i="1">
                <a:solidFill>
                  <a:srgbClr val="202020"/>
                </a:solidFill>
              </a:rPr>
              <a:t>pip install coverage</a:t>
            </a:r>
            <a:r>
              <a:rPr lang="en-US" sz="1650">
                <a:solidFill>
                  <a:srgbClr val="202020"/>
                </a:solidFill>
              </a:rPr>
              <a: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run</a:t>
            </a:r>
            <a:r>
              <a:rPr lang="en-US" sz="1650">
                <a:solidFill>
                  <a:srgbClr val="202020"/>
                </a:solidFill>
              </a:rPr>
              <a:t> to measure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For unittest, use </a:t>
            </a:r>
            <a:r>
              <a:rPr lang="en-US" sz="1650" i="1">
                <a:solidFill>
                  <a:srgbClr val="202020"/>
                </a:solidFill>
              </a:rPr>
              <a:t>coverage run -m unittest &lt;target&gt;</a:t>
            </a:r>
            <a:endParaRPr sz="1650">
              <a:solidFill>
                <a:srgbClr val="202020"/>
              </a:solidFill>
            </a:endParaRPr>
          </a:p>
        </p:txBody>
      </p:sp>
      <p:sp>
        <p:nvSpPr>
          <p:cNvPr id="2366" name="Google Shape;2366;p1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report</a:t>
            </a:r>
            <a:r>
              <a:rPr lang="en-US" sz="1650">
                <a:solidFill>
                  <a:srgbClr val="202020"/>
                </a:solidFill>
              </a:rPr>
              <a:t> to report coverage results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Alternatively, coverage html can be used to view coverage results in a more user-friendly manner</a:t>
            </a:r>
            <a:endParaRPr/>
          </a:p>
        </p:txBody>
      </p:sp>
      <p:sp>
        <p:nvSpPr>
          <p:cNvPr id="2373" name="Google Shape;2373;p1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200"/>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209</a:t>
            </a:fld>
            <a:endParaRPr/>
          </a:p>
        </p:txBody>
      </p:sp>
      <p:sp>
        <p:nvSpPr>
          <p:cNvPr id="2379" name="Google Shape;2379;p2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Demo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Iterative Feature Development</a:t>
            </a:r>
            <a:endParaRPr/>
          </a:p>
        </p:txBody>
      </p:sp>
      <p:sp>
        <p:nvSpPr>
          <p:cNvPr id="421" name="Google Shape;421;p2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Instead of building all features and then releasing (waterfall), instead develop one feature, then the next, always keeping the application in a shippable state. Continually re-assess priority of feature development, including refinement of existing features, based on feedback</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Work closely with all concerned parties</a:t>
            </a:r>
            <a:endParaRPr/>
          </a:p>
          <a:p>
            <a:pPr marL="514350" lvl="0" indent="-285750" algn="l" rtl="0">
              <a:lnSpc>
                <a:spcPct val="100000"/>
              </a:lnSpc>
              <a:spcBef>
                <a:spcPts val="0"/>
              </a:spcBef>
              <a:spcAft>
                <a:spcPts val="0"/>
              </a:spcAft>
              <a:buClr>
                <a:schemeClr val="dk1"/>
              </a:buClr>
              <a:buSzPts val="1300"/>
              <a:buFont typeface="Arial"/>
              <a:buChar char="●"/>
            </a:pPr>
            <a:r>
              <a:rPr lang="en-US"/>
              <a:t>All involved need to understand and appreciate that development on project will be iterative</a:t>
            </a:r>
            <a:endParaRPr/>
          </a:p>
          <a:p>
            <a:pPr marL="514350" lvl="0" indent="-285750" algn="l" rtl="0">
              <a:lnSpc>
                <a:spcPct val="100000"/>
              </a:lnSpc>
              <a:spcBef>
                <a:spcPts val="0"/>
              </a:spcBef>
              <a:spcAft>
                <a:spcPts val="0"/>
              </a:spcAft>
              <a:buClr>
                <a:schemeClr val="dk1"/>
              </a:buClr>
              <a:buSzPts val="1300"/>
              <a:buFont typeface="Arial"/>
              <a:buChar char="●"/>
            </a:pPr>
            <a:r>
              <a:rPr lang="en-US"/>
              <a:t>Application reviewed at demo is still “work in progress”</a:t>
            </a:r>
            <a:endParaRPr/>
          </a:p>
          <a:p>
            <a:pPr marL="514350" lvl="0" indent="-285750" algn="l" rtl="0">
              <a:lnSpc>
                <a:spcPct val="100000"/>
              </a:lnSpc>
              <a:spcBef>
                <a:spcPts val="0"/>
              </a:spcBef>
              <a:spcAft>
                <a:spcPts val="0"/>
              </a:spcAft>
              <a:buClr>
                <a:schemeClr val="dk1"/>
              </a:buClr>
              <a:buSzPts val="1300"/>
              <a:buFont typeface="Arial"/>
              <a:buChar char="●"/>
            </a:pPr>
            <a:r>
              <a:rPr lang="en-US"/>
              <a:t>Focus is on gathering “real-time” feedback so course corrections can be made if required</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Set expectations for all stakeholders</a:t>
            </a:r>
            <a:endParaRPr/>
          </a:p>
          <a:p>
            <a:pPr marL="514350" lvl="0" indent="-285750" algn="l" rtl="0">
              <a:lnSpc>
                <a:spcPct val="100000"/>
              </a:lnSpc>
              <a:spcBef>
                <a:spcPts val="0"/>
              </a:spcBef>
              <a:spcAft>
                <a:spcPts val="0"/>
              </a:spcAft>
              <a:buClr>
                <a:schemeClr val="dk1"/>
              </a:buClr>
              <a:buSzPts val="1300"/>
              <a:buFont typeface="Arial"/>
              <a:buChar char="●"/>
            </a:pPr>
            <a:r>
              <a:rPr lang="en-US"/>
              <a:t>Educate stakeholders on iterative development so they are effective contributors</a:t>
            </a:r>
            <a:endParaRPr/>
          </a:p>
          <a:p>
            <a:pPr marL="514350" lvl="0" indent="-285750" algn="l" rtl="0">
              <a:lnSpc>
                <a:spcPct val="100000"/>
              </a:lnSpc>
              <a:spcBef>
                <a:spcPts val="0"/>
              </a:spcBef>
              <a:spcAft>
                <a:spcPts val="0"/>
              </a:spcAft>
              <a:buClr>
                <a:schemeClr val="dk1"/>
              </a:buClr>
              <a:buSzPts val="1300"/>
              <a:buFont typeface="Arial"/>
              <a:buChar char="●"/>
            </a:pPr>
            <a:r>
              <a:rPr lang="en-US"/>
              <a:t>Be willing to change</a:t>
            </a:r>
            <a:endParaRPr/>
          </a:p>
          <a:p>
            <a:pPr marL="514350" lvl="0" indent="-114300" algn="l" rtl="0">
              <a:lnSpc>
                <a:spcPct val="100000"/>
              </a:lnSpc>
              <a:spcBef>
                <a:spcPts val="0"/>
              </a:spcBef>
              <a:spcAft>
                <a:spcPts val="0"/>
              </a:spcAft>
              <a:buSzPts val="2700"/>
              <a:buFont typeface="Arial"/>
              <a:buNone/>
            </a:pPr>
            <a:endParaRPr/>
          </a:p>
        </p:txBody>
      </p:sp>
      <p:sp>
        <p:nvSpPr>
          <p:cNvPr id="422" name="Google Shape;422;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201"/>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210</a:t>
            </a:fld>
            <a:endParaRPr/>
          </a:p>
        </p:txBody>
      </p:sp>
      <p:sp>
        <p:nvSpPr>
          <p:cNvPr id="2385" name="Google Shape;2385;p2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Lab</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pic>
        <p:nvPicPr>
          <p:cNvPr id="3" name="Picture 2">
            <a:extLst>
              <a:ext uri="{FF2B5EF4-FFF2-40B4-BE49-F238E27FC236}">
                <a16:creationId xmlns:a16="http://schemas.microsoft.com/office/drawing/2014/main" id="{3906106A-8971-42F5-A4AA-A16271576617}"/>
              </a:ext>
            </a:extLst>
          </p:cNvPr>
          <p:cNvPicPr>
            <a:picLocks noChangeAspect="1"/>
          </p:cNvPicPr>
          <p:nvPr/>
        </p:nvPicPr>
        <p:blipFill>
          <a:blip r:embed="rId3"/>
          <a:stretch>
            <a:fillRect/>
          </a:stretch>
        </p:blipFill>
        <p:spPr>
          <a:xfrm>
            <a:off x="4672173" y="290411"/>
            <a:ext cx="3846736" cy="1323730"/>
          </a:xfrm>
          <a:prstGeom prst="rect">
            <a:avLst/>
          </a:prstGeom>
        </p:spPr>
      </p:pic>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a:t>Common Types</a:t>
                      </a:r>
                    </a:p>
                  </a:txBody>
                  <a:tcPr marL="68580" marR="68580" marT="34290" marB="34290"/>
                </a:tc>
                <a:tc>
                  <a:txBody>
                    <a:bodyPr/>
                    <a:lstStyle/>
                    <a:p>
                      <a:pPr algn="ctr"/>
                      <a:r>
                        <a:rPr lang="en-US" sz="900"/>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Unit testing</a:t>
                      </a:r>
                    </a:p>
                  </a:txBody>
                  <a:tcPr marL="68580" marR="68580" marT="34290" marB="34290" anchor="ctr"/>
                </a:tc>
                <a:tc>
                  <a:txBody>
                    <a:bodyPr/>
                    <a:lstStyle/>
                    <a:p>
                      <a:r>
                        <a:rPr lang="en-US" sz="900">
                          <a:solidFill>
                            <a:schemeClr val="tx2"/>
                          </a:solidFill>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Regression testing</a:t>
                      </a:r>
                      <a:endParaRPr lang="en-US" sz="900"/>
                    </a:p>
                  </a:txBody>
                  <a:tcPr marL="68580" marR="68580" marT="34290" marB="34290" anchor="ctr"/>
                </a:tc>
                <a:tc>
                  <a:txBody>
                    <a:bodyPr/>
                    <a:lstStyle/>
                    <a:p>
                      <a:r>
                        <a:rPr lang="en-US" sz="900">
                          <a:solidFill>
                            <a:schemeClr val="tx2"/>
                          </a:solidFill>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Integration testing</a:t>
                      </a:r>
                      <a:endParaRPr lang="en-US" sz="900"/>
                    </a:p>
                  </a:txBody>
                  <a:tcPr marL="68580" marR="68580" marT="34290" marB="34290" anchor="ctr"/>
                </a:tc>
                <a:tc>
                  <a:txBody>
                    <a:bodyPr/>
                    <a:lstStyle/>
                    <a:p>
                      <a:r>
                        <a:rPr lang="en-US" sz="900">
                          <a:solidFill>
                            <a:schemeClr val="tx2"/>
                          </a:solidFill>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Trebuchet MS" panose="020B0603020202020204" pitchFamily="34" charset="0"/>
                        </a:rPr>
                        <a:t>Functional testing</a:t>
                      </a:r>
                      <a:endParaRPr lang="en-US" sz="900"/>
                    </a:p>
                  </a:txBody>
                  <a:tcPr marL="68580" marR="68580" marT="34290" marB="34290" anchor="ctr"/>
                </a:tc>
                <a:tc>
                  <a:txBody>
                    <a:bodyPr/>
                    <a:lstStyle/>
                    <a:p>
                      <a:r>
                        <a:rPr lang="en-US" sz="90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Acceptance testing</a:t>
                      </a:r>
                      <a:endParaRPr lang="en-US" sz="900"/>
                    </a:p>
                  </a:txBody>
                  <a:tcPr marL="68580" marR="68580" marT="34290" marB="34290" anchor="ctr"/>
                </a:tc>
                <a:tc>
                  <a:txBody>
                    <a:bodyPr/>
                    <a:lstStyle/>
                    <a:p>
                      <a:r>
                        <a:rPr lang="en-US" sz="90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Trebuchet MS" panose="020B0603020202020204" pitchFamily="34" charset="0"/>
                        </a:rPr>
                        <a:t>Security testing</a:t>
                      </a:r>
                      <a:endParaRPr lang="en-US" sz="900"/>
                    </a:p>
                  </a:txBody>
                  <a:tcPr marL="68580" marR="68580" marT="34290" marB="34290" anchor="ctr"/>
                </a:tc>
                <a:tc>
                  <a:txBody>
                    <a:bodyPr/>
                    <a:lstStyle/>
                    <a:p>
                      <a:r>
                        <a:rPr lang="en-US" sz="90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Trebuchet MS" panose="020B0603020202020204" pitchFamily="34" charset="0"/>
                        </a:rPr>
                        <a:t>Performance testing</a:t>
                      </a:r>
                      <a:endParaRPr lang="en-US" sz="900"/>
                    </a:p>
                  </a:txBody>
                  <a:tcPr marL="68580" marR="68580" marT="34290" marB="34290" anchor="ctr"/>
                </a:tc>
                <a:tc>
                  <a:txBody>
                    <a:bodyPr/>
                    <a:lstStyle/>
                    <a:p>
                      <a:r>
                        <a:rPr lang="en-US" sz="900" dirty="0">
                          <a:solidFill>
                            <a:schemeClr val="tx2"/>
                          </a:solidFill>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“Shift Left” Testing Approach - Redux</a:t>
            </a:r>
            <a:endParaRPr dirty="0"/>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212</a:t>
            </a:fld>
            <a:endParaRPr/>
          </a:p>
        </p:txBody>
      </p:sp>
      <p:pic>
        <p:nvPicPr>
          <p:cNvPr id="2" name="Picture 1">
            <a:extLst>
              <a:ext uri="{FF2B5EF4-FFF2-40B4-BE49-F238E27FC236}">
                <a16:creationId xmlns:a16="http://schemas.microsoft.com/office/drawing/2014/main" id="{DCCE2A51-F1EA-45BE-89A1-4B11089155E2}"/>
              </a:ext>
            </a:extLst>
          </p:cNvPr>
          <p:cNvPicPr>
            <a:picLocks noChangeAspect="1"/>
          </p:cNvPicPr>
          <p:nvPr/>
        </p:nvPicPr>
        <p:blipFill>
          <a:blip r:embed="rId3"/>
          <a:stretch>
            <a:fillRect/>
          </a:stretch>
        </p:blipFill>
        <p:spPr>
          <a:xfrm>
            <a:off x="2816982" y="3622921"/>
            <a:ext cx="3846736" cy="1323730"/>
          </a:xfrm>
          <a:prstGeom prst="rect">
            <a:avLst/>
          </a:prstGeom>
        </p:spPr>
      </p:pic>
    </p:spTree>
    <p:extLst>
      <p:ext uri="{BB962C8B-B14F-4D97-AF65-F5344CB8AC3E}">
        <p14:creationId xmlns:p14="http://schemas.microsoft.com/office/powerpoint/2010/main" val="7600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0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Distributed Version Control and Git</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is Version Control?</a:t>
            </a:r>
            <a:endParaRPr/>
          </a:p>
        </p:txBody>
      </p:sp>
      <p:sp>
        <p:nvSpPr>
          <p:cNvPr id="2396" name="Google Shape;2396;p20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Programs AND work practices that we use to track and control text documents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What documents? Source code - the text files we use to create our executable program</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Helps facilitate multiple contributors on a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Allows us to revert to previous iterations of code base as needed</a:t>
            </a:r>
            <a:endParaRPr/>
          </a:p>
          <a:p>
            <a:pPr marL="514350" lvl="0" indent="-114300" algn="l" rtl="0">
              <a:lnSpc>
                <a:spcPct val="100000"/>
              </a:lnSpc>
              <a:spcBef>
                <a:spcPts val="0"/>
              </a:spcBef>
              <a:spcAft>
                <a:spcPts val="0"/>
              </a:spcAft>
              <a:buSzPts val="2700"/>
              <a:buFont typeface="Arial"/>
              <a:buNone/>
            </a:pPr>
            <a:endParaRPr/>
          </a:p>
        </p:txBody>
      </p:sp>
      <p:sp>
        <p:nvSpPr>
          <p:cNvPr id="2397" name="Google Shape;2397;p2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2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Past: Client/Server Version Control</a:t>
            </a:r>
            <a:endParaRPr/>
          </a:p>
        </p:txBody>
      </p:sp>
      <p:sp>
        <p:nvSpPr>
          <p:cNvPr id="2403" name="Google Shape;2403;p20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Prior to 10-15 years ago, most version control used client/server model: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One computer (version control server) had all source code files; it was usually on-site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Client computers (devs) could “check out” a file with the server – that would lock the file to changes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dev done with work, submits change to server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Once change is made, the file is unlocked for others to modify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Disadvantage: geographically distributed teams weren’t possible; multiple devs can’t work on the same file</a:t>
            </a:r>
            <a:endParaRPr/>
          </a:p>
        </p:txBody>
      </p:sp>
      <p:sp>
        <p:nvSpPr>
          <p:cNvPr id="2404" name="Google Shape;2404;p2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2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Present: Distributed Version Control</a:t>
            </a:r>
            <a:endParaRPr/>
          </a:p>
        </p:txBody>
      </p:sp>
      <p:sp>
        <p:nvSpPr>
          <p:cNvPr id="2410" name="Google Shape;2410;p20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source code files are distributed – a full copy of all files, and their entire history, exists on every developers’ computer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Multiple devs can work on the same file simultaneously – when they merge, a computer program will handle routine merge actions; merge conflicts are raised for human interaction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There are a few popular programs:</a:t>
            </a:r>
            <a:endParaRPr/>
          </a:p>
          <a:p>
            <a:pPr marL="514350" lvl="0" indent="-285750" algn="l" rtl="0">
              <a:lnSpc>
                <a:spcPct val="100000"/>
              </a:lnSpc>
              <a:spcBef>
                <a:spcPts val="0"/>
              </a:spcBef>
              <a:spcAft>
                <a:spcPts val="0"/>
              </a:spcAft>
              <a:buClr>
                <a:schemeClr val="dk1"/>
              </a:buClr>
              <a:buSzPts val="1300"/>
              <a:buFont typeface="Arial"/>
              <a:buChar char="●"/>
            </a:pPr>
            <a:r>
              <a:rPr lang="en-US"/>
              <a:t>Subversion</a:t>
            </a:r>
            <a:endParaRPr/>
          </a:p>
          <a:p>
            <a:pPr marL="514350" lvl="0" indent="-285750" algn="l" rtl="0">
              <a:lnSpc>
                <a:spcPct val="100000"/>
              </a:lnSpc>
              <a:spcBef>
                <a:spcPts val="0"/>
              </a:spcBef>
              <a:spcAft>
                <a:spcPts val="0"/>
              </a:spcAft>
              <a:buClr>
                <a:schemeClr val="dk1"/>
              </a:buClr>
              <a:buSzPts val="1300"/>
              <a:buFont typeface="Arial"/>
              <a:buChar char="●"/>
            </a:pPr>
            <a:r>
              <a:rPr lang="en-US"/>
              <a:t>Mercurial</a:t>
            </a:r>
            <a:endParaRPr/>
          </a:p>
          <a:p>
            <a:pPr marL="514350" lvl="0" indent="-285750" algn="l" rtl="0">
              <a:lnSpc>
                <a:spcPct val="100000"/>
              </a:lnSpc>
              <a:spcBef>
                <a:spcPts val="0"/>
              </a:spcBef>
              <a:spcAft>
                <a:spcPts val="0"/>
              </a:spcAft>
              <a:buClr>
                <a:schemeClr val="dk1"/>
              </a:buClr>
              <a:buSzPts val="1300"/>
              <a:buFont typeface="Arial"/>
              <a:buChar char="●"/>
            </a:pPr>
            <a:r>
              <a:rPr lang="en-US"/>
              <a:t>Git</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Git is by far the most popular</a:t>
            </a:r>
            <a:endParaRPr/>
          </a:p>
        </p:txBody>
      </p:sp>
      <p:sp>
        <p:nvSpPr>
          <p:cNvPr id="2411" name="Google Shape;2411;p2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20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Git</a:t>
            </a:r>
            <a:endParaRPr/>
          </a:p>
        </p:txBody>
      </p:sp>
      <p:sp>
        <p:nvSpPr>
          <p:cNvPr id="2418" name="Google Shape;2418;p206"/>
          <p:cNvSpPr txBox="1"/>
          <p:nvPr/>
        </p:nvSpPr>
        <p:spPr>
          <a:xfrm>
            <a:off x="3513264" y="1309643"/>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2419" name="Google Shape;2419;p206"/>
          <p:cNvSpPr txBox="1"/>
          <p:nvPr/>
        </p:nvSpPr>
        <p:spPr>
          <a:xfrm>
            <a:off x="3830516" y="2052576"/>
            <a:ext cx="5432460" cy="186717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Open-source distributed version control system</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Takes “snapshots” of an application folder as changes occur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Includes both a local and remote component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are local and are synced with remote as needed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a log of history of changes and allows return to previous version if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Available at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https://git-scm.com/</a:t>
            </a:r>
            <a:r>
              <a:rPr lang="en-US" sz="1350" b="0" i="0" u="none" strike="noStrike" cap="none">
                <a:solidFill>
                  <a:schemeClr val="lt1"/>
                </a:solidFill>
                <a:latin typeface="Arial"/>
                <a:ea typeface="Arial"/>
                <a:cs typeface="Arial"/>
                <a:sym typeface="Arial"/>
              </a:rPr>
              <a:t> for download &amp; installation</a:t>
            </a:r>
            <a:endParaRPr/>
          </a:p>
        </p:txBody>
      </p:sp>
      <p:sp>
        <p:nvSpPr>
          <p:cNvPr id="2420" name="Google Shape;2420;p2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2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solidFill>
                  <a:schemeClr val="lt2"/>
                </a:solidFill>
              </a:rPr>
              <a:t>Check-ins Over Time in Git</a:t>
            </a:r>
            <a:endParaRPr sz="1350">
              <a:solidFill>
                <a:schemeClr val="lt2"/>
              </a:solidFill>
            </a:endParaRPr>
          </a:p>
        </p:txBody>
      </p:sp>
      <p:pic>
        <p:nvPicPr>
          <p:cNvPr id="2426" name="Google Shape;2426;p207"/>
          <p:cNvPicPr preferRelativeResize="0"/>
          <p:nvPr/>
        </p:nvPicPr>
        <p:blipFill rotWithShape="1">
          <a:blip r:embed="rId3">
            <a:alphaModFix/>
          </a:blip>
          <a:srcRect/>
          <a:stretch/>
        </p:blipFill>
        <p:spPr>
          <a:xfrm>
            <a:off x="3649252" y="1110978"/>
            <a:ext cx="5143500" cy="3421856"/>
          </a:xfrm>
          <a:prstGeom prst="rect">
            <a:avLst/>
          </a:prstGeom>
          <a:noFill/>
          <a:ln>
            <a:noFill/>
          </a:ln>
        </p:spPr>
      </p:pic>
      <p:sp>
        <p:nvSpPr>
          <p:cNvPr id="2427" name="Google Shape;2427;p207"/>
          <p:cNvSpPr txBox="1"/>
          <p:nvPr/>
        </p:nvSpPr>
        <p:spPr>
          <a:xfrm>
            <a:off x="516919" y="1933526"/>
            <a:ext cx="3335891" cy="188256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Other version control systems track a running list of differences in each file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Git keeps snapshots of the entire folder at each check-in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Uses checksums to verify that contents of snapshot not tampered with</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Workflow</a:t>
            </a:r>
            <a:endParaRPr/>
          </a:p>
        </p:txBody>
      </p:sp>
      <p:grpSp>
        <p:nvGrpSpPr>
          <p:cNvPr id="2434" name="Google Shape;2434;p208"/>
          <p:cNvGrpSpPr/>
          <p:nvPr/>
        </p:nvGrpSpPr>
        <p:grpSpPr>
          <a:xfrm>
            <a:off x="3114343" y="1456970"/>
            <a:ext cx="2722331" cy="2036919"/>
            <a:chOff x="1938375" y="2057150"/>
            <a:chExt cx="3629775" cy="2715892"/>
          </a:xfrm>
        </p:grpSpPr>
        <p:pic>
          <p:nvPicPr>
            <p:cNvPr id="2435" name="Google Shape;2435;p208"/>
            <p:cNvPicPr preferRelativeResize="0"/>
            <p:nvPr/>
          </p:nvPicPr>
          <p:blipFill rotWithShape="1">
            <a:blip r:embed="rId3">
              <a:alphaModFix/>
            </a:blip>
            <a:srcRect/>
            <a:stretch/>
          </p:blipFill>
          <p:spPr>
            <a:xfrm>
              <a:off x="1948650" y="2147887"/>
              <a:ext cx="3619500" cy="2562225"/>
            </a:xfrm>
            <a:prstGeom prst="rect">
              <a:avLst/>
            </a:prstGeom>
            <a:noFill/>
            <a:ln>
              <a:noFill/>
            </a:ln>
          </p:spPr>
        </p:pic>
        <p:sp>
          <p:nvSpPr>
            <p:cNvPr id="2436" name="Google Shape;2436;p208"/>
            <p:cNvSpPr/>
            <p:nvPr/>
          </p:nvSpPr>
          <p:spPr>
            <a:xfrm>
              <a:off x="1938375"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1</a:t>
              </a:r>
              <a:endParaRPr/>
            </a:p>
          </p:txBody>
        </p:sp>
        <p:sp>
          <p:nvSpPr>
            <p:cNvPr id="2437" name="Google Shape;2437;p208"/>
            <p:cNvSpPr/>
            <p:nvPr/>
          </p:nvSpPr>
          <p:spPr>
            <a:xfrm>
              <a:off x="5339550"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2</a:t>
              </a:r>
              <a:endParaRPr/>
            </a:p>
          </p:txBody>
        </p:sp>
        <p:sp>
          <p:nvSpPr>
            <p:cNvPr id="2438" name="Google Shape;2438;p208"/>
            <p:cNvSpPr/>
            <p:nvPr/>
          </p:nvSpPr>
          <p:spPr>
            <a:xfrm>
              <a:off x="3638962" y="2057150"/>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3</a:t>
              </a:r>
              <a:endParaRPr/>
            </a:p>
          </p:txBody>
        </p:sp>
        <p:sp>
          <p:nvSpPr>
            <p:cNvPr id="2439" name="Google Shape;2439;p208"/>
            <p:cNvSpPr/>
            <p:nvPr/>
          </p:nvSpPr>
          <p:spPr>
            <a:xfrm>
              <a:off x="3638962" y="4544442"/>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4</a:t>
              </a:r>
              <a:endParaRPr/>
            </a:p>
          </p:txBody>
        </p:sp>
      </p:grpSp>
      <p:sp>
        <p:nvSpPr>
          <p:cNvPr id="2440" name="Google Shape;2440;p208"/>
          <p:cNvSpPr txBox="1"/>
          <p:nvPr/>
        </p:nvSpPr>
        <p:spPr>
          <a:xfrm>
            <a:off x="1936796" y="2195536"/>
            <a:ext cx="1256017"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Remote storage location created (e.g., on github.com)</a:t>
            </a:r>
            <a:endParaRPr/>
          </a:p>
        </p:txBody>
      </p:sp>
      <p:sp>
        <p:nvSpPr>
          <p:cNvPr id="2441" name="Google Shape;2441;p208"/>
          <p:cNvSpPr txBox="1"/>
          <p:nvPr/>
        </p:nvSpPr>
        <p:spPr>
          <a:xfrm>
            <a:off x="5775030" y="2195536"/>
            <a:ext cx="1321846"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Branch created locally (or “checked out”) and pushed upstream to remote repo</a:t>
            </a:r>
            <a:endParaRPr/>
          </a:p>
        </p:txBody>
      </p:sp>
      <p:sp>
        <p:nvSpPr>
          <p:cNvPr id="2442" name="Google Shape;2442;p208"/>
          <p:cNvSpPr txBox="1"/>
          <p:nvPr/>
        </p:nvSpPr>
        <p:spPr>
          <a:xfrm>
            <a:off x="3426218" y="897182"/>
            <a:ext cx="2098579"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local is refreshed periodically from remote to absorb changes from other devs on the team</a:t>
            </a:r>
            <a:endParaRPr/>
          </a:p>
        </p:txBody>
      </p:sp>
      <p:sp>
        <p:nvSpPr>
          <p:cNvPr id="2443" name="Google Shape;2443;p208"/>
          <p:cNvSpPr txBox="1"/>
          <p:nvPr/>
        </p:nvSpPr>
        <p:spPr>
          <a:xfrm>
            <a:off x="3122048" y="3516857"/>
            <a:ext cx="2714625"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changes in local are persisted to remote (checked in); when feature work complete, a PR (Pull Request) is submitted to request merge of branch to mainline</a:t>
            </a:r>
            <a:endParaRPr/>
          </a:p>
        </p:txBody>
      </p:sp>
      <p:sp>
        <p:nvSpPr>
          <p:cNvPr id="2444" name="Google Shape;2444;p208"/>
          <p:cNvSpPr txBox="1"/>
          <p:nvPr/>
        </p:nvSpPr>
        <p:spPr>
          <a:xfrm>
            <a:off x="2346132" y="4483759"/>
            <a:ext cx="4258750" cy="19264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NOTE: Also, able to initiate repo creation from local command-line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Working with the Product Owner</a:t>
            </a:r>
            <a:endParaRPr/>
          </a:p>
        </p:txBody>
      </p:sp>
      <p:sp>
        <p:nvSpPr>
          <p:cNvPr id="428" name="Google Shape;428;p2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working closely with the Product Owner enables the incremental production of shippable features that are valuable to the end user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Consult with the product owner before each iteration, agreeing on the scope and details of work for that iteration.</a:t>
            </a:r>
            <a:endParaRPr/>
          </a:p>
          <a:p>
            <a:pPr marL="514350" lvl="0" indent="-285750" algn="l" rtl="0">
              <a:lnSpc>
                <a:spcPct val="100000"/>
              </a:lnSpc>
              <a:spcBef>
                <a:spcPts val="0"/>
              </a:spcBef>
              <a:spcAft>
                <a:spcPts val="0"/>
              </a:spcAft>
              <a:buClr>
                <a:schemeClr val="dk1"/>
              </a:buClr>
              <a:buSzPts val="1300"/>
              <a:buFont typeface="Arial"/>
              <a:buChar char="●"/>
            </a:pPr>
            <a:r>
              <a:rPr lang="en-US"/>
              <a:t>During the iteration, the external customer or project manager cannot change the scope for that iteration, but the development team may change the scope by dropping features if the end date will not be met.</a:t>
            </a:r>
            <a:endParaRPr/>
          </a:p>
          <a:p>
            <a:pPr marL="514350" lvl="0" indent="-114300" algn="l" rtl="0">
              <a:lnSpc>
                <a:spcPct val="100000"/>
              </a:lnSpc>
              <a:spcBef>
                <a:spcPts val="0"/>
              </a:spcBef>
              <a:spcAft>
                <a:spcPts val="0"/>
              </a:spcAft>
              <a:buSzPts val="2700"/>
              <a:buFont typeface="Arial"/>
              <a:buNone/>
            </a:pPr>
            <a:endParaRPr/>
          </a:p>
        </p:txBody>
      </p:sp>
      <p:sp>
        <p:nvSpPr>
          <p:cNvPr id="429" name="Google Shape;429;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2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Three Git States</a:t>
            </a:r>
            <a:endParaRPr/>
          </a:p>
        </p:txBody>
      </p:sp>
      <p:grpSp>
        <p:nvGrpSpPr>
          <p:cNvPr id="2451" name="Google Shape;2451;p209"/>
          <p:cNvGrpSpPr/>
          <p:nvPr/>
        </p:nvGrpSpPr>
        <p:grpSpPr>
          <a:xfrm>
            <a:off x="1692456" y="1375455"/>
            <a:ext cx="6095787" cy="3000763"/>
            <a:chOff x="106" y="504130"/>
            <a:chExt cx="6095787" cy="3000763"/>
          </a:xfrm>
        </p:grpSpPr>
        <p:sp>
          <p:nvSpPr>
            <p:cNvPr id="2452" name="Google Shape;2452;p209"/>
            <p:cNvSpPr/>
            <p:nvPr/>
          </p:nvSpPr>
          <p:spPr>
            <a:xfrm>
              <a:off x="106"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09"/>
            <p:cNvSpPr txBox="1"/>
            <p:nvPr/>
          </p:nvSpPr>
          <p:spPr>
            <a:xfrm>
              <a:off x="32373"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File changed</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Not yet committed to local database</a:t>
              </a:r>
              <a:endParaRPr/>
            </a:p>
          </p:txBody>
        </p:sp>
        <p:sp>
          <p:nvSpPr>
            <p:cNvPr id="2454" name="Google Shape;2454;p209"/>
            <p:cNvSpPr/>
            <p:nvPr/>
          </p:nvSpPr>
          <p:spPr>
            <a:xfrm>
              <a:off x="975710" y="1737664"/>
              <a:ext cx="1767229" cy="1767229"/>
            </a:xfrm>
            <a:custGeom>
              <a:avLst/>
              <a:gdLst/>
              <a:ahLst/>
              <a:cxnLst/>
              <a:rect l="l" t="t" r="r" b="b"/>
              <a:pathLst>
                <a:path w="120000" h="120000" extrusionOk="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09"/>
            <p:cNvSpPr/>
            <p:nvPr/>
          </p:nvSpPr>
          <p:spPr>
            <a:xfrm>
              <a:off x="377877"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09"/>
            <p:cNvSpPr txBox="1"/>
            <p:nvPr/>
          </p:nvSpPr>
          <p:spPr>
            <a:xfrm>
              <a:off x="395477"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Modified</a:t>
              </a:r>
              <a:endParaRPr/>
            </a:p>
          </p:txBody>
        </p:sp>
        <p:sp>
          <p:nvSpPr>
            <p:cNvPr id="2457" name="Google Shape;2457;p209"/>
            <p:cNvSpPr/>
            <p:nvPr/>
          </p:nvSpPr>
          <p:spPr>
            <a:xfrm>
              <a:off x="2103572"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09"/>
            <p:cNvSpPr txBox="1"/>
            <p:nvPr/>
          </p:nvSpPr>
          <p:spPr>
            <a:xfrm>
              <a:off x="2135839" y="1663661"/>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Modified file marked for inclusion in next commit snapshot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Can be selective about which modifications get staged</a:t>
              </a:r>
              <a:endParaRPr/>
            </a:p>
          </p:txBody>
        </p:sp>
        <p:sp>
          <p:nvSpPr>
            <p:cNvPr id="2459" name="Google Shape;2459;p209"/>
            <p:cNvSpPr/>
            <p:nvPr/>
          </p:nvSpPr>
          <p:spPr>
            <a:xfrm>
              <a:off x="3065009" y="504130"/>
              <a:ext cx="1984448" cy="1984448"/>
            </a:xfrm>
            <a:custGeom>
              <a:avLst/>
              <a:gdLst/>
              <a:ahLst/>
              <a:cxnLst/>
              <a:rect l="l" t="t" r="r" b="b"/>
              <a:pathLst>
                <a:path w="120000" h="120000" extrusionOk="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09"/>
            <p:cNvSpPr/>
            <p:nvPr/>
          </p:nvSpPr>
          <p:spPr>
            <a:xfrm>
              <a:off x="2481343" y="103048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09"/>
            <p:cNvSpPr txBox="1"/>
            <p:nvPr/>
          </p:nvSpPr>
          <p:spPr>
            <a:xfrm>
              <a:off x="2498943" y="104808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Staged</a:t>
              </a:r>
              <a:endParaRPr/>
            </a:p>
          </p:txBody>
        </p:sp>
        <p:sp>
          <p:nvSpPr>
            <p:cNvPr id="2462" name="Google Shape;2462;p209"/>
            <p:cNvSpPr/>
            <p:nvPr/>
          </p:nvSpPr>
          <p:spPr>
            <a:xfrm>
              <a:off x="4207037"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09"/>
            <p:cNvSpPr txBox="1"/>
            <p:nvPr/>
          </p:nvSpPr>
          <p:spPr>
            <a:xfrm>
              <a:off x="4239304"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Includes a short message describing contents of the commit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Persists current snapshot (including staged files) to local database</a:t>
              </a:r>
              <a:endParaRPr/>
            </a:p>
          </p:txBody>
        </p:sp>
        <p:sp>
          <p:nvSpPr>
            <p:cNvPr id="2464" name="Google Shape;2464;p209"/>
            <p:cNvSpPr/>
            <p:nvPr/>
          </p:nvSpPr>
          <p:spPr>
            <a:xfrm>
              <a:off x="4584809"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09"/>
            <p:cNvSpPr txBox="1"/>
            <p:nvPr/>
          </p:nvSpPr>
          <p:spPr>
            <a:xfrm>
              <a:off x="4602409"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Committed</a:t>
              </a:r>
              <a:endParaRPr/>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1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472" name="Google Shape;2472;p2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221</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78" name="Google Shape;2478;p211"/>
          <p:cNvSpPr txBox="1"/>
          <p:nvPr/>
        </p:nvSpPr>
        <p:spPr>
          <a:xfrm>
            <a:off x="3743058" y="1644806"/>
            <a:ext cx="4888194" cy="194668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--version</a:t>
            </a:r>
            <a:r>
              <a:rPr lang="en-US" sz="1350" b="0" i="0" u="none" strike="noStrike" cap="none">
                <a:solidFill>
                  <a:schemeClr val="lt1"/>
                </a:solidFill>
                <a:latin typeface="Arial"/>
                <a:ea typeface="Arial"/>
                <a:cs typeface="Arial"/>
                <a:sym typeface="Arial"/>
              </a:rPr>
              <a:t> to confirm Git is installed and to check version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user.name “&lt;username&gt;”</a:t>
            </a:r>
            <a:r>
              <a:rPr lang="en-US" sz="1350" b="0" i="0" u="none" strike="noStrike" cap="none">
                <a:solidFill>
                  <a:schemeClr val="lt1"/>
                </a:solidFill>
                <a:latin typeface="Arial"/>
                <a:ea typeface="Arial"/>
                <a:cs typeface="Arial"/>
                <a:sym typeface="Arial"/>
              </a:rPr>
              <a:t> to set username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user.email “&lt;email&gt;”</a:t>
            </a:r>
            <a:r>
              <a:rPr lang="en-US" sz="1350" b="0" i="0" u="none" strike="noStrike" cap="none">
                <a:solidFill>
                  <a:schemeClr val="lt1"/>
                </a:solidFill>
                <a:latin typeface="Arial"/>
                <a:ea typeface="Arial"/>
                <a:cs typeface="Arial"/>
                <a:sym typeface="Arial"/>
              </a:rPr>
              <a:t> to set user email address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File changes will be identified in Git history using this information</a:t>
            </a:r>
            <a:endParaRPr/>
          </a:p>
        </p:txBody>
      </p:sp>
      <p:sp>
        <p:nvSpPr>
          <p:cNvPr id="2479" name="Google Shape;2479;p2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222</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2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85" name="Google Shape;2485;p212"/>
          <p:cNvSpPr txBox="1"/>
          <p:nvPr/>
        </p:nvSpPr>
        <p:spPr>
          <a:xfrm>
            <a:off x="3871245" y="1960044"/>
            <a:ext cx="4997918"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--list</a:t>
            </a:r>
            <a:r>
              <a:rPr lang="en-US" sz="1350" b="0" i="0" u="none" strike="noStrike" cap="none">
                <a:solidFill>
                  <a:schemeClr val="lt1"/>
                </a:solidFill>
                <a:latin typeface="Arial"/>
                <a:ea typeface="Arial"/>
                <a:cs typeface="Arial"/>
                <a:sym typeface="Arial"/>
              </a:rPr>
              <a:t> to see all configuration settings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&lt;setting name&gt;</a:t>
            </a:r>
            <a:r>
              <a:rPr lang="en-US" sz="1350" b="0" i="0" u="none" strike="noStrike" cap="none">
                <a:solidFill>
                  <a:schemeClr val="lt1"/>
                </a:solidFill>
                <a:latin typeface="Arial"/>
                <a:ea typeface="Arial"/>
                <a:cs typeface="Arial"/>
                <a:sym typeface="Arial"/>
              </a:rPr>
              <a:t> to view a specific setting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 </a:t>
            </a:r>
            <a:r>
              <a:rPr lang="en-US" sz="1350" b="0" i="1" u="none" strike="noStrike" cap="none">
                <a:solidFill>
                  <a:schemeClr val="lt1"/>
                </a:solidFill>
                <a:latin typeface="Arial"/>
                <a:ea typeface="Arial"/>
                <a:cs typeface="Arial"/>
                <a:sym typeface="Arial"/>
              </a:rPr>
              <a:t>git config user.email</a:t>
            </a:r>
            <a:endParaRPr sz="1350" b="0" i="1" u="none" strike="noStrike" cap="none">
              <a:solidFill>
                <a:schemeClr val="lt1"/>
              </a:solidFill>
              <a:latin typeface="Arial"/>
              <a:ea typeface="Arial"/>
              <a:cs typeface="Arial"/>
              <a:sym typeface="Arial"/>
            </a:endParaRPr>
          </a:p>
        </p:txBody>
      </p:sp>
      <p:sp>
        <p:nvSpPr>
          <p:cNvPr id="2486" name="Google Shape;2486;p2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1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Create a Repository</a:t>
            </a:r>
            <a:endParaRPr/>
          </a:p>
        </p:txBody>
      </p:sp>
      <p:sp>
        <p:nvSpPr>
          <p:cNvPr id="2492" name="Google Shape;2492;p213"/>
          <p:cNvSpPr txBox="1"/>
          <p:nvPr/>
        </p:nvSpPr>
        <p:spPr>
          <a:xfrm>
            <a:off x="3725966" y="1619566"/>
            <a:ext cx="5135491"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or private repository can be created with hosting service (e.g., GitHub)</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link with local snapshot of remote repo, have a couple of options:</a:t>
            </a:r>
            <a:endParaRPr/>
          </a:p>
          <a:p>
            <a:pPr marL="466650" marR="0" lvl="3"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Initialize local from command line, add files locally, add/push to remote</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Use URL from remote to pull to local via clone</a:t>
            </a:r>
            <a:endParaRPr/>
          </a:p>
        </p:txBody>
      </p:sp>
      <p:sp>
        <p:nvSpPr>
          <p:cNvPr id="2493" name="Google Shape;2493;p2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1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 to Remote</a:t>
            </a:r>
            <a:endParaRPr/>
          </a:p>
        </p:txBody>
      </p:sp>
      <p:sp>
        <p:nvSpPr>
          <p:cNvPr id="2499" name="Google Shape;2499;p214"/>
          <p:cNvSpPr txBox="1"/>
          <p:nvPr/>
        </p:nvSpPr>
        <p:spPr>
          <a:xfrm>
            <a:off x="3845607" y="1619566"/>
            <a:ext cx="5015850" cy="241091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Create and/or navigate to target folder at local</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With an existing repo at hosting provider (e.g., GitHub), execute the following:</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echo “# &lt;initial README.md text&gt;” &gt;&gt;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init</a:t>
            </a:r>
            <a:endParaRPr sz="1350" b="0" i="1" u="none" strike="noStrike" cap="none">
              <a:solidFill>
                <a:schemeClr val="lt1"/>
              </a:solidFill>
              <a:latin typeface="Arial"/>
              <a:ea typeface="Arial"/>
              <a:cs typeface="Arial"/>
              <a:sym typeface="Arial"/>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add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commit -m “&lt;commit message&gt;”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remote add origin &lt;HTTPS URL to repository&gt;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push -u origin main</a:t>
            </a:r>
            <a:endParaRPr/>
          </a:p>
        </p:txBody>
      </p:sp>
      <p:sp>
        <p:nvSpPr>
          <p:cNvPr id="2500" name="Google Shape;2500;p2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2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06" name="Google Shape;2506;p215"/>
          <p:cNvSpPr txBox="1"/>
          <p:nvPr/>
        </p:nvSpPr>
        <p:spPr>
          <a:xfrm>
            <a:off x="3777241" y="1856169"/>
            <a:ext cx="5091921"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1" u="none" strike="noStrike" cap="none">
                <a:solidFill>
                  <a:schemeClr val="lt1"/>
                </a:solidFill>
                <a:latin typeface="Arial"/>
                <a:ea typeface="Arial"/>
                <a:cs typeface="Arial"/>
                <a:sym typeface="Arial"/>
              </a:rPr>
              <a:t>echo “# &lt;project title&gt;” &gt;&gt; README.md</a:t>
            </a:r>
            <a:r>
              <a:rPr lang="en-US" sz="1350" b="0" i="0" u="none" strike="noStrike" cap="none">
                <a:solidFill>
                  <a:schemeClr val="lt1"/>
                </a:solidFill>
                <a:latin typeface="Arial"/>
                <a:ea typeface="Arial"/>
                <a:cs typeface="Arial"/>
                <a:sym typeface="Arial"/>
              </a:rPr>
              <a:t> creates new README file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Usually, a Git repo will include a “markdown” file with info about the repo</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Markdown syntax is used to apply formatting characters to raw text</a:t>
            </a:r>
            <a:endParaRPr/>
          </a:p>
        </p:txBody>
      </p:sp>
      <p:sp>
        <p:nvSpPr>
          <p:cNvPr id="2507" name="Google Shape;2507;p2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2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13" name="Google Shape;2513;p216"/>
          <p:cNvSpPr txBox="1"/>
          <p:nvPr/>
        </p:nvSpPr>
        <p:spPr>
          <a:xfrm>
            <a:off x="3837062" y="1856170"/>
            <a:ext cx="5032100" cy="194664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When displayed in “markdown” reader, formatting is applied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For example, “# “ in the echo statement formats text as a header</a:t>
            </a:r>
            <a:endParaRPr dirty="0"/>
          </a:p>
          <a:p>
            <a:pPr marL="366750" lvl="1" indent="-285750">
              <a:spcBef>
                <a:spcPts val="450"/>
              </a:spcBef>
              <a:buClr>
                <a:schemeClr val="lt1"/>
              </a:buClr>
              <a:buSzPts val="1350"/>
              <a:buFont typeface="Arial"/>
              <a:buChar char="●"/>
            </a:pPr>
            <a:r>
              <a:rPr lang="en-US" sz="1350" b="0" i="0" strike="noStrike" cap="none" dirty="0">
                <a:solidFill>
                  <a:schemeClr val="lt1"/>
                </a:solidFill>
                <a:latin typeface="Arial"/>
                <a:ea typeface="Arial"/>
                <a:cs typeface="Arial"/>
                <a:sym typeface="Arial"/>
              </a:rPr>
              <a:t>One great option for previewing the markdown is using the “Open Preview” feature in Visual Studio Code</a:t>
            </a: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Cheat sheet for markdown syntax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https://www.markdownguide.org/cheat-sheet</a:t>
            </a:r>
            <a:endParaRPr lang="en-US" sz="1350" b="0" i="0" u="sng" strike="noStrike" cap="none" dirty="0">
              <a:solidFill>
                <a:schemeClr val="lt1"/>
              </a:solidFill>
              <a:latin typeface="Arial"/>
              <a:ea typeface="Arial"/>
              <a:cs typeface="Arial"/>
              <a:sym typeface="Arial"/>
            </a:endParaRPr>
          </a:p>
        </p:txBody>
      </p:sp>
      <p:sp>
        <p:nvSpPr>
          <p:cNvPr id="2514" name="Google Shape;2514;p2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init</a:t>
            </a:r>
            <a:endParaRPr i="1"/>
          </a:p>
        </p:txBody>
      </p:sp>
      <p:sp>
        <p:nvSpPr>
          <p:cNvPr id="2520" name="Google Shape;2520;p217"/>
          <p:cNvSpPr txBox="1"/>
          <p:nvPr/>
        </p:nvSpPr>
        <p:spPr>
          <a:xfrm>
            <a:off x="3990886" y="2092773"/>
            <a:ext cx="4862865" cy="57195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init</a:t>
            </a:r>
            <a:r>
              <a:rPr lang="en-US" sz="1350" b="0" i="0" u="none" strike="noStrike" cap="none">
                <a:solidFill>
                  <a:schemeClr val="lt1"/>
                </a:solidFill>
                <a:latin typeface="Arial"/>
                <a:ea typeface="Arial"/>
                <a:cs typeface="Arial"/>
                <a:sym typeface="Arial"/>
              </a:rPr>
              <a:t> initializes local repo using configuration template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After executing, folder recognized as local Git repository</a:t>
            </a:r>
            <a:endParaRPr/>
          </a:p>
        </p:txBody>
      </p:sp>
      <p:sp>
        <p:nvSpPr>
          <p:cNvPr id="2521" name="Google Shape;2521;p2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2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add</a:t>
            </a:r>
            <a:endParaRPr/>
          </a:p>
        </p:txBody>
      </p:sp>
      <p:sp>
        <p:nvSpPr>
          <p:cNvPr id="2527" name="Google Shape;2527;p218"/>
          <p:cNvSpPr txBox="1"/>
          <p:nvPr/>
        </p:nvSpPr>
        <p:spPr>
          <a:xfrm>
            <a:off x="3811424" y="1590712"/>
            <a:ext cx="505773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add README.md</a:t>
            </a:r>
            <a:r>
              <a:rPr lang="en-US" sz="1350" b="0" i="0" u="none" strike="noStrike" cap="none">
                <a:solidFill>
                  <a:schemeClr val="lt1"/>
                </a:solidFill>
                <a:latin typeface="Arial"/>
                <a:ea typeface="Arial"/>
                <a:cs typeface="Arial"/>
                <a:sym typeface="Arial"/>
              </a:rPr>
              <a:t> “stages” the README.md file for commit in Git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Reminder – files in Git can be in 1 of 3 stages:</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Modified – file changed but not yet staged or committed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Staged – file ready for commit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Committed – file changes persisted to local repo; ready for potential push to remote</a:t>
            </a:r>
            <a:endParaRPr/>
          </a:p>
        </p:txBody>
      </p:sp>
      <p:sp>
        <p:nvSpPr>
          <p:cNvPr id="2528" name="Google Shape;2528;p2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Pivoting mid-development</a:t>
            </a:r>
            <a:endParaRPr/>
          </a:p>
        </p:txBody>
      </p:sp>
      <p:sp>
        <p:nvSpPr>
          <p:cNvPr id="435" name="Google Shape;435;p2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An agile, iterative process can allow a project to pivot in small or large degree, mid-process, without excessive cost of time or resources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Manage to meet business goals, due dates and budgets. Be willing to change requirements to fit these, not the other way around.</a:t>
            </a:r>
            <a:endParaRPr/>
          </a:p>
          <a:p>
            <a:pPr marL="514350" lvl="0" indent="-285750" algn="l" rtl="0">
              <a:lnSpc>
                <a:spcPct val="100000"/>
              </a:lnSpc>
              <a:spcBef>
                <a:spcPts val="0"/>
              </a:spcBef>
              <a:spcAft>
                <a:spcPts val="0"/>
              </a:spcAft>
              <a:buClr>
                <a:schemeClr val="dk1"/>
              </a:buClr>
              <a:buSzPts val="1300"/>
              <a:buFont typeface="Arial"/>
              <a:buChar char="●"/>
            </a:pPr>
            <a:r>
              <a:rPr lang="en-US"/>
              <a:t>Learn as you go; be adaptable to new or changing business needs that become clear only after development begins.</a:t>
            </a:r>
            <a:endParaRPr/>
          </a:p>
          <a:p>
            <a:pPr marL="514350" lvl="0" indent="-285750" algn="l" rtl="0">
              <a:lnSpc>
                <a:spcPct val="100000"/>
              </a:lnSpc>
              <a:spcBef>
                <a:spcPts val="0"/>
              </a:spcBef>
              <a:spcAft>
                <a:spcPts val="0"/>
              </a:spcAft>
              <a:buClr>
                <a:schemeClr val="dk1"/>
              </a:buClr>
              <a:buSzPts val="1300"/>
              <a:buFont typeface="Arial"/>
              <a:buChar char="●"/>
            </a:pPr>
            <a:r>
              <a:rPr lang="en-US"/>
              <a:t>Analyze existing implementations frequently to determine that they are meeting business goals.</a:t>
            </a:r>
            <a:endParaRPr/>
          </a:p>
        </p:txBody>
      </p:sp>
      <p:sp>
        <p:nvSpPr>
          <p:cNvPr id="436" name="Google Shape;436;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commit</a:t>
            </a:r>
            <a:endParaRPr/>
          </a:p>
        </p:txBody>
      </p:sp>
      <p:sp>
        <p:nvSpPr>
          <p:cNvPr id="2534" name="Google Shape;2534;p219"/>
          <p:cNvSpPr txBox="1"/>
          <p:nvPr/>
        </p:nvSpPr>
        <p:spPr>
          <a:xfrm>
            <a:off x="3854153" y="1856169"/>
            <a:ext cx="5015009"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commit -m “&lt;commit message&gt;”</a:t>
            </a:r>
            <a:r>
              <a:rPr lang="en-US" sz="1350" b="0" i="0" u="none" strike="noStrike" cap="none">
                <a:solidFill>
                  <a:schemeClr val="lt1"/>
                </a:solidFill>
                <a:latin typeface="Arial"/>
                <a:ea typeface="Arial"/>
                <a:cs typeface="Arial"/>
                <a:sym typeface="Arial"/>
              </a:rPr>
              <a:t> persists staged files to local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 flag used to specify message to attach to current commit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At this stage, file changes are persisted locally but not yet remotely</a:t>
            </a:r>
            <a:endParaRPr/>
          </a:p>
        </p:txBody>
      </p:sp>
      <p:sp>
        <p:nvSpPr>
          <p:cNvPr id="2535" name="Google Shape;2535;p2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remote add</a:t>
            </a:r>
            <a:endParaRPr/>
          </a:p>
        </p:txBody>
      </p:sp>
      <p:sp>
        <p:nvSpPr>
          <p:cNvPr id="2541" name="Google Shape;2541;p220"/>
          <p:cNvSpPr txBox="1"/>
          <p:nvPr/>
        </p:nvSpPr>
        <p:spPr>
          <a:xfrm>
            <a:off x="3862699" y="1619566"/>
            <a:ext cx="5014169" cy="173889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dirty="0">
                <a:solidFill>
                  <a:schemeClr val="lt1"/>
                </a:solidFill>
                <a:latin typeface="Arial"/>
                <a:ea typeface="Arial"/>
                <a:cs typeface="Arial"/>
                <a:sym typeface="Arial"/>
              </a:rPr>
              <a:t>git remote add origin &lt;HTTPS URL to repository&gt;</a:t>
            </a:r>
            <a:r>
              <a:rPr lang="en-US" sz="1350" b="0" i="0" u="none" strike="noStrike" cap="none" dirty="0">
                <a:solidFill>
                  <a:schemeClr val="lt1"/>
                </a:solidFill>
                <a:latin typeface="Arial"/>
                <a:ea typeface="Arial"/>
                <a:cs typeface="Arial"/>
                <a:sym typeface="Arial"/>
              </a:rPr>
              <a:t> used to add remote</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Configures link between local and remote at hosting provider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If target remote is a private repo, will require additional security</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use a personal access token (with GitHub)</a:t>
            </a:r>
            <a:endParaRPr dirty="0"/>
          </a:p>
        </p:txBody>
      </p:sp>
      <p:sp>
        <p:nvSpPr>
          <p:cNvPr id="2542" name="Google Shape;2542;p2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2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push</a:t>
            </a:r>
            <a:endParaRPr/>
          </a:p>
        </p:txBody>
      </p:sp>
      <p:sp>
        <p:nvSpPr>
          <p:cNvPr id="2548" name="Google Shape;2548;p221"/>
          <p:cNvSpPr txBox="1"/>
          <p:nvPr/>
        </p:nvSpPr>
        <p:spPr>
          <a:xfrm>
            <a:off x="3896882" y="1590712"/>
            <a:ext cx="4972281"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push -u origin main</a:t>
            </a:r>
            <a:r>
              <a:rPr lang="en-US" sz="1350" b="0" i="0" u="none" strike="noStrike" cap="none">
                <a:solidFill>
                  <a:schemeClr val="lt1"/>
                </a:solidFill>
                <a:latin typeface="Arial"/>
                <a:ea typeface="Arial"/>
                <a:cs typeface="Arial"/>
                <a:sym typeface="Arial"/>
              </a:rPr>
              <a:t> used to persist branch and changes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 used to specify “upstream” (or remote) branch target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origin is reference name for remote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main</a:t>
            </a:r>
            <a:r>
              <a:rPr lang="en-US" sz="1350" b="0" i="0" u="none" strike="noStrike" cap="none">
                <a:solidFill>
                  <a:schemeClr val="lt1"/>
                </a:solidFill>
                <a:latin typeface="Arial"/>
                <a:ea typeface="Arial"/>
                <a:cs typeface="Arial"/>
                <a:sym typeface="Arial"/>
              </a:rPr>
              <a:t> is name of branch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Again, if private repo, will require additional security to complete</a:t>
            </a:r>
            <a:endParaRPr/>
          </a:p>
        </p:txBody>
      </p:sp>
      <p:sp>
        <p:nvSpPr>
          <p:cNvPr id="2549" name="Google Shape;2549;p2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55" name="Google Shape;2555;p222"/>
          <p:cNvSpPr txBox="1"/>
          <p:nvPr/>
        </p:nvSpPr>
        <p:spPr>
          <a:xfrm>
            <a:off x="3879791" y="1960045"/>
            <a:ext cx="498937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initial pull of repository from remote (e.g., GitHub) to local, use </a:t>
            </a:r>
            <a:r>
              <a:rPr lang="en-US" sz="1350" b="0" i="1" u="none" strike="noStrike" cap="none">
                <a:solidFill>
                  <a:schemeClr val="lt1"/>
                </a:solidFill>
                <a:latin typeface="Arial"/>
                <a:ea typeface="Arial"/>
                <a:cs typeface="Arial"/>
                <a:sym typeface="Arial"/>
              </a:rPr>
              <a:t>git clone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Create and/or navigate to folder where new repo folder should exist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clone &lt;HTTPS URL to repository&gt;</a:t>
            </a:r>
            <a:endParaRPr/>
          </a:p>
        </p:txBody>
      </p:sp>
      <p:sp>
        <p:nvSpPr>
          <p:cNvPr id="2556" name="Google Shape;2556;p2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2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2" name="Google Shape;2562;p223"/>
          <p:cNvSpPr txBox="1"/>
          <p:nvPr/>
        </p:nvSpPr>
        <p:spPr>
          <a:xfrm>
            <a:off x="3922520" y="1856170"/>
            <a:ext cx="493893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repo is private, user will need to be granted access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repos can be cloned without additional access being granted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Upon completion, new folder will contain local snapshot of remote repo</a:t>
            </a:r>
            <a:endParaRPr sz="1350" b="0" i="1" u="none" strike="noStrike" cap="none">
              <a:solidFill>
                <a:schemeClr val="lt1"/>
              </a:solidFill>
              <a:latin typeface="Arial"/>
              <a:ea typeface="Arial"/>
              <a:cs typeface="Arial"/>
              <a:sym typeface="Arial"/>
            </a:endParaRPr>
          </a:p>
        </p:txBody>
      </p:sp>
      <p:sp>
        <p:nvSpPr>
          <p:cNvPr id="2563" name="Google Shape;2563;p2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2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9" name="Google Shape;2569;p224"/>
          <p:cNvSpPr txBox="1"/>
          <p:nvPr/>
        </p:nvSpPr>
        <p:spPr>
          <a:xfrm>
            <a:off x="3854153" y="1856170"/>
            <a:ext cx="5007305"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 repo “home page” in GitHub, clone repository URL can be found/copied using the “Code” dropdown</a:t>
            </a:r>
            <a:endParaRPr sz="1350" b="0" i="1" u="none" strike="noStrike" cap="none">
              <a:solidFill>
                <a:schemeClr val="lt1"/>
              </a:solidFill>
              <a:latin typeface="Arial"/>
              <a:ea typeface="Arial"/>
              <a:cs typeface="Arial"/>
              <a:sym typeface="Arial"/>
            </a:endParaRPr>
          </a:p>
        </p:txBody>
      </p:sp>
      <p:pic>
        <p:nvPicPr>
          <p:cNvPr id="2570" name="Google Shape;2570;p224"/>
          <p:cNvPicPr preferRelativeResize="0"/>
          <p:nvPr/>
        </p:nvPicPr>
        <p:blipFill rotWithShape="1">
          <a:blip r:embed="rId3">
            <a:alphaModFix/>
          </a:blip>
          <a:srcRect/>
          <a:stretch/>
        </p:blipFill>
        <p:spPr>
          <a:xfrm>
            <a:off x="5709863" y="2641619"/>
            <a:ext cx="2251481" cy="2129585"/>
          </a:xfrm>
          <a:prstGeom prst="rect">
            <a:avLst/>
          </a:prstGeom>
          <a:noFill/>
          <a:ln>
            <a:noFill/>
          </a:ln>
        </p:spPr>
      </p:pic>
      <p:sp>
        <p:nvSpPr>
          <p:cNvPr id="2571" name="Google Shape;2571;p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235</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pull</a:t>
            </a:r>
            <a:endParaRPr/>
          </a:p>
        </p:txBody>
      </p:sp>
      <p:sp>
        <p:nvSpPr>
          <p:cNvPr id="2577" name="Google Shape;2577;p225"/>
          <p:cNvSpPr txBox="1"/>
          <p:nvPr/>
        </p:nvSpPr>
        <p:spPr>
          <a:xfrm>
            <a:off x="3862699" y="1648420"/>
            <a:ext cx="502958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Local repository can be refreshed from remote (as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Canonical use case is updating local version of shared branch with others’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branch checked out locally, use </a:t>
            </a:r>
            <a:r>
              <a:rPr lang="en-US" sz="1350" b="0" i="1" u="none" strike="noStrike" cap="none">
                <a:solidFill>
                  <a:schemeClr val="lt1"/>
                </a:solidFill>
                <a:latin typeface="Arial"/>
                <a:ea typeface="Arial"/>
                <a:cs typeface="Arial"/>
                <a:sym typeface="Arial"/>
              </a:rPr>
              <a:t>git pull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pull</a:t>
            </a:r>
            <a:r>
              <a:rPr lang="en-US" sz="1350" b="0" i="0" u="none" strike="noStrike" cap="none">
                <a:solidFill>
                  <a:schemeClr val="lt1"/>
                </a:solidFill>
                <a:latin typeface="Arial"/>
                <a:ea typeface="Arial"/>
                <a:cs typeface="Arial"/>
                <a:sym typeface="Arial"/>
              </a:rPr>
              <a:t> (which will default to currently checked out branch name)</a:t>
            </a:r>
            <a:endParaRPr/>
          </a:p>
        </p:txBody>
      </p:sp>
      <p:sp>
        <p:nvSpPr>
          <p:cNvPr id="2578" name="Google Shape;2578;p2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2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585" name="Google Shape;2585;p2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2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1" name="Google Shape;2591;p227"/>
          <p:cNvSpPr txBox="1"/>
          <p:nvPr/>
        </p:nvSpPr>
        <p:spPr>
          <a:xfrm>
            <a:off x="3896882" y="1856170"/>
            <a:ext cx="4995398"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Branches provide segregated snapshots of the codebase for parallel workstreams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branches created from mainline for development of a specific feature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Structured process used to merge branches back into mainline</a:t>
            </a:r>
            <a:endParaRPr/>
          </a:p>
        </p:txBody>
      </p:sp>
      <p:sp>
        <p:nvSpPr>
          <p:cNvPr id="2592" name="Google Shape;2592;p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2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8" name="Google Shape;2598;p228"/>
          <p:cNvSpPr txBox="1"/>
          <p:nvPr/>
        </p:nvSpPr>
        <p:spPr>
          <a:xfrm>
            <a:off x="3819970" y="1960045"/>
            <a:ext cx="5080016"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checkout –b &lt;branch name&gt;</a:t>
            </a:r>
            <a:r>
              <a:rPr lang="en-US" sz="1350" b="0" i="0" u="none" strike="noStrike" cap="none">
                <a:solidFill>
                  <a:schemeClr val="lt1"/>
                </a:solidFill>
                <a:latin typeface="Arial"/>
                <a:ea typeface="Arial"/>
                <a:cs typeface="Arial"/>
                <a:sym typeface="Arial"/>
              </a:rPr>
              <a:t> in local working directory to create new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push –u origin &lt;branch name&gt;</a:t>
            </a:r>
            <a:r>
              <a:rPr lang="en-US" sz="1350" b="0" i="0" u="none" strike="noStrike" cap="none">
                <a:solidFill>
                  <a:schemeClr val="lt1"/>
                </a:solidFill>
                <a:latin typeface="Arial"/>
                <a:ea typeface="Arial"/>
                <a:cs typeface="Arial"/>
                <a:sym typeface="Arial"/>
              </a:rPr>
              <a:t> to push branch to remote for tracking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branch --list</a:t>
            </a:r>
            <a:r>
              <a:rPr lang="en-US" sz="1350" b="0" i="0" u="none" strike="noStrike" cap="none">
                <a:solidFill>
                  <a:schemeClr val="lt1"/>
                </a:solidFill>
                <a:latin typeface="Arial"/>
                <a:ea typeface="Arial"/>
                <a:cs typeface="Arial"/>
                <a:sym typeface="Arial"/>
              </a:rPr>
              <a:t> used to list existing branches</a:t>
            </a:r>
            <a:endParaRPr/>
          </a:p>
        </p:txBody>
      </p:sp>
      <p:sp>
        <p:nvSpPr>
          <p:cNvPr id="2599" name="Google Shape;2599;p2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Lifecyle (SDLC)</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605" name="Google Shape;2605;p229"/>
          <p:cNvSpPr txBox="1"/>
          <p:nvPr/>
        </p:nvSpPr>
        <p:spPr>
          <a:xfrm>
            <a:off x="3982340" y="2092772"/>
            <a:ext cx="4925351" cy="98745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checkout &lt;branch name&gt;</a:t>
            </a:r>
            <a:r>
              <a:rPr lang="en-US" sz="1350" b="0" i="0" u="none" strike="noStrike" cap="none">
                <a:solidFill>
                  <a:schemeClr val="lt1"/>
                </a:solidFill>
                <a:latin typeface="Arial"/>
                <a:ea typeface="Arial"/>
                <a:cs typeface="Arial"/>
                <a:sym typeface="Arial"/>
              </a:rPr>
              <a:t> used to switch to different local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fetch</a:t>
            </a:r>
            <a:r>
              <a:rPr lang="en-US" sz="1350" b="0" i="0" u="none" strike="noStrike" cap="none">
                <a:solidFill>
                  <a:schemeClr val="lt1"/>
                </a:solidFill>
                <a:latin typeface="Arial"/>
                <a:ea typeface="Arial"/>
                <a:cs typeface="Arial"/>
                <a:sym typeface="Arial"/>
              </a:rPr>
              <a:t> used to refresh local list with list of newly added remote branches</a:t>
            </a:r>
            <a:endParaRPr/>
          </a:p>
        </p:txBody>
      </p:sp>
      <p:sp>
        <p:nvSpPr>
          <p:cNvPr id="2606" name="Google Shape;2606;p2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2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2" name="Google Shape;2612;p230"/>
          <p:cNvSpPr txBox="1"/>
          <p:nvPr/>
        </p:nvSpPr>
        <p:spPr>
          <a:xfrm>
            <a:off x="3845607" y="1960044"/>
            <a:ext cx="5038967"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Checkout target branch for development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necessary code changes – including adds, updates or deletes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see the state of files in the current branch</a:t>
            </a:r>
            <a:endParaRPr/>
          </a:p>
        </p:txBody>
      </p:sp>
      <p:sp>
        <p:nvSpPr>
          <p:cNvPr id="2613" name="Google Shape;2613;p2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9" name="Google Shape;2619;p231"/>
          <p:cNvSpPr txBox="1"/>
          <p:nvPr/>
        </p:nvSpPr>
        <p:spPr>
          <a:xfrm>
            <a:off x="3956703" y="1856169"/>
            <a:ext cx="4927871"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stage changes for push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Either </a:t>
            </a:r>
            <a:r>
              <a:rPr lang="en-US" sz="1350" b="0" i="1" u="none" strike="noStrike" cap="none">
                <a:solidFill>
                  <a:schemeClr val="lt1"/>
                </a:solidFill>
                <a:latin typeface="Arial"/>
                <a:ea typeface="Arial"/>
                <a:cs typeface="Arial"/>
                <a:sym typeface="Arial"/>
              </a:rPr>
              <a:t>git add &lt;filename&gt;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add –A</a:t>
            </a:r>
            <a:r>
              <a:rPr lang="en-US" sz="1350" b="0" i="0" u="none" strike="noStrike" cap="none">
                <a:solidFill>
                  <a:schemeClr val="lt1"/>
                </a:solidFill>
                <a:latin typeface="Arial"/>
                <a:ea typeface="Arial"/>
                <a:cs typeface="Arial"/>
                <a:sym typeface="Arial"/>
              </a:rPr>
              <a:t> (for all updates in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check status of modified vs. staged artifacts</a:t>
            </a:r>
            <a:endParaRPr/>
          </a:p>
        </p:txBody>
      </p:sp>
      <p:sp>
        <p:nvSpPr>
          <p:cNvPr id="2620" name="Google Shape;2620;p2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2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26" name="Google Shape;2626;p232"/>
          <p:cNvSpPr txBox="1"/>
          <p:nvPr/>
        </p:nvSpPr>
        <p:spPr>
          <a:xfrm>
            <a:off x="3990887" y="1960044"/>
            <a:ext cx="458546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unstage 1 or more files, use </a:t>
            </a:r>
            <a:r>
              <a:rPr lang="en-US" sz="1350" b="0" i="1" u="none" strike="noStrike" cap="none">
                <a:solidFill>
                  <a:schemeClr val="lt1"/>
                </a:solidFill>
                <a:latin typeface="Arial"/>
                <a:ea typeface="Arial"/>
                <a:cs typeface="Arial"/>
                <a:sym typeface="Arial"/>
              </a:rPr>
              <a:t>git restore --staged &lt;file or wildcard pattern&gt;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restore --staged .</a:t>
            </a:r>
            <a:r>
              <a:rPr lang="en-US" sz="1350" b="0" i="0" u="none" strike="noStrike" cap="none">
                <a:solidFill>
                  <a:schemeClr val="lt1"/>
                </a:solidFill>
                <a:latin typeface="Arial"/>
                <a:ea typeface="Arial"/>
                <a:cs typeface="Arial"/>
                <a:sym typeface="Arial"/>
              </a:rPr>
              <a:t> used to unstage current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restage</a:t>
            </a:r>
            <a:endParaRPr/>
          </a:p>
        </p:txBody>
      </p:sp>
      <p:sp>
        <p:nvSpPr>
          <p:cNvPr id="2627" name="Google Shape;2627;p2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2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33" name="Google Shape;2633;p233"/>
          <p:cNvSpPr txBox="1"/>
          <p:nvPr/>
        </p:nvSpPr>
        <p:spPr>
          <a:xfrm>
            <a:off x="3990886" y="1619566"/>
            <a:ext cx="4623995"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Committed files are pushed to remote using </a:t>
            </a:r>
            <a:r>
              <a:rPr lang="en-US" sz="1350" b="0" i="1" u="none" strike="noStrike" cap="none">
                <a:solidFill>
                  <a:schemeClr val="lt1"/>
                </a:solidFill>
                <a:latin typeface="Arial"/>
                <a:ea typeface="Arial"/>
                <a:cs typeface="Arial"/>
                <a:sym typeface="Arial"/>
              </a:rPr>
              <a:t>git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push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push</a:t>
            </a:r>
            <a:r>
              <a:rPr lang="en-US" sz="1350" b="0" i="0" u="none" strike="noStrike" cap="none">
                <a:solidFill>
                  <a:schemeClr val="lt1"/>
                </a:solidFill>
                <a:latin typeface="Arial"/>
                <a:ea typeface="Arial"/>
                <a:cs typeface="Arial"/>
                <a:sym typeface="Arial"/>
              </a:rPr>
              <a:t> (to push to currently checked out branch in remote)</a:t>
            </a:r>
            <a:endParaRPr sz="1350" b="0" i="1" u="none" strike="noStrike" cap="none">
              <a:solidFill>
                <a:schemeClr val="lt1"/>
              </a:solidFill>
              <a:latin typeface="Arial"/>
              <a:ea typeface="Arial"/>
              <a:cs typeface="Arial"/>
              <a:sym typeface="Arial"/>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User will need permissions on repo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May be prompted for credentials with hosting provider to complete</a:t>
            </a:r>
            <a:endParaRPr/>
          </a:p>
        </p:txBody>
      </p:sp>
      <p:sp>
        <p:nvSpPr>
          <p:cNvPr id="2634" name="Google Shape;2634;p2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2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40" name="Google Shape;2640;p234"/>
          <p:cNvSpPr txBox="1"/>
          <p:nvPr/>
        </p:nvSpPr>
        <p:spPr>
          <a:xfrm>
            <a:off x="3854153" y="1960044"/>
            <a:ext cx="4722201"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prep staged files for push to remote, use </a:t>
            </a:r>
            <a:r>
              <a:rPr lang="en-US" sz="1350" b="0" i="1" u="none" strike="noStrike" cap="none">
                <a:solidFill>
                  <a:schemeClr val="lt1"/>
                </a:solidFill>
                <a:latin typeface="Arial"/>
                <a:ea typeface="Arial"/>
                <a:cs typeface="Arial"/>
                <a:sym typeface="Arial"/>
              </a:rPr>
              <a:t>git commit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commit -m &lt;commit message&gt;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will reflect status change</a:t>
            </a:r>
            <a:endParaRPr/>
          </a:p>
        </p:txBody>
      </p:sp>
      <p:sp>
        <p:nvSpPr>
          <p:cNvPr id="2641" name="Google Shape;2641;p2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2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Pull Requests</a:t>
            </a:r>
            <a:endParaRPr/>
          </a:p>
        </p:txBody>
      </p:sp>
      <p:sp>
        <p:nvSpPr>
          <p:cNvPr id="2647" name="Google Shape;2647;p235"/>
          <p:cNvSpPr txBox="1"/>
          <p:nvPr/>
        </p:nvSpPr>
        <p:spPr>
          <a:xfrm>
            <a:off x="4025069" y="1856170"/>
            <a:ext cx="4859505"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feature complete and ready for merge, engineer submits pull request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peer review of proposed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Usually governed by policies around number of required reviewers, successful build in branch before merge, etc.</a:t>
            </a:r>
            <a:endParaRPr/>
          </a:p>
        </p:txBody>
      </p:sp>
      <p:sp>
        <p:nvSpPr>
          <p:cNvPr id="2648" name="Google Shape;2648;p2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655" name="Google Shape;2655;p2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23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62" name="Google Shape;2662;p237"/>
          <p:cNvSpPr txBox="1"/>
          <p:nvPr/>
        </p:nvSpPr>
        <p:spPr>
          <a:xfrm>
            <a:off x="3982340" y="1856170"/>
            <a:ext cx="4902234"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Best practice is to favor multiple smaller PRs over a few larger ones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Helps reduce review risk and chances for conflicts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Also, helps to minimize “drift” between in-progress work and mainline</a:t>
            </a:r>
            <a:endParaRPr/>
          </a:p>
        </p:txBody>
      </p:sp>
      <p:sp>
        <p:nvSpPr>
          <p:cNvPr id="2663" name="Google Shape;2663;p2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0" name="Google Shape;2670;p238"/>
          <p:cNvSpPr txBox="1"/>
          <p:nvPr/>
        </p:nvSpPr>
        <p:spPr>
          <a:xfrm>
            <a:off x="3939611" y="1856170"/>
            <a:ext cx="493725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larger the PR, the longer it can stay open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features are being merged into mainline while development continues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Git is unable to automatically merge and resolve multiple changes to the same file, results in a conflict</a:t>
            </a:r>
            <a:endParaRPr/>
          </a:p>
        </p:txBody>
      </p:sp>
      <p:sp>
        <p:nvSpPr>
          <p:cNvPr id="2671" name="Google Shape;2671;p2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5"/>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Software Development Lifecycle (SDLC)</a:t>
            </a:r>
            <a:endParaRPr sz="1350">
              <a:solidFill>
                <a:schemeClr val="lt2"/>
              </a:solidFill>
            </a:endParaRPr>
          </a:p>
        </p:txBody>
      </p:sp>
      <p:grpSp>
        <p:nvGrpSpPr>
          <p:cNvPr id="447" name="Google Shape;447;p25"/>
          <p:cNvGrpSpPr/>
          <p:nvPr/>
        </p:nvGrpSpPr>
        <p:grpSpPr>
          <a:xfrm>
            <a:off x="2139740" y="1714735"/>
            <a:ext cx="4864519" cy="2265916"/>
            <a:chOff x="2139740" y="1757867"/>
            <a:chExt cx="4864519" cy="2265916"/>
          </a:xfrm>
        </p:grpSpPr>
        <p:grpSp>
          <p:nvGrpSpPr>
            <p:cNvPr id="448" name="Google Shape;448;p25"/>
            <p:cNvGrpSpPr/>
            <p:nvPr/>
          </p:nvGrpSpPr>
          <p:grpSpPr>
            <a:xfrm>
              <a:off x="2139740" y="1757867"/>
              <a:ext cx="4864519" cy="2265916"/>
              <a:chOff x="2237450" y="1854836"/>
              <a:chExt cx="4516709" cy="2139879"/>
            </a:xfrm>
          </p:grpSpPr>
          <p:sp>
            <p:nvSpPr>
              <p:cNvPr id="449" name="Google Shape;449;p25"/>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0" name="Google Shape;450;p25"/>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1" name="Google Shape;451;p25"/>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2" name="Google Shape;452;p25"/>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3" name="Google Shape;453;p25"/>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4" name="Google Shape;454;p25"/>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5" name="Google Shape;455;p25"/>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56" name="Google Shape;456;p25"/>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457" name="Google Shape;457;p25"/>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458" name="Google Shape;458;p25"/>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459" name="Google Shape;459;p25"/>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460" name="Google Shape;460;p25"/>
            <p:cNvSpPr/>
            <p:nvPr/>
          </p:nvSpPr>
          <p:spPr>
            <a:xfrm rot="-5650392">
              <a:off x="2121072" y="2663449"/>
              <a:ext cx="926857" cy="338554"/>
            </a:xfrm>
            <a:prstGeom prst="rect">
              <a:avLst/>
            </a:prstGeom>
          </p:spPr>
          <p:txBody>
            <a:bodyPr>
              <a:prstTxWarp prst="textPlain">
                <a:avLst/>
              </a:prstTxWarp>
            </a:bodyPr>
            <a:lstStyle/>
            <a:p>
              <a:pPr lvl="0" algn="ctr"/>
              <a:r>
                <a:rPr b="0" i="0">
                  <a:ln>
                    <a:noFill/>
                  </a:ln>
                  <a:solidFill>
                    <a:schemeClr val="dk1"/>
                  </a:solidFill>
                  <a:latin typeface="Arial"/>
                </a:rPr>
                <a:t>Operate</a:t>
              </a:r>
            </a:p>
          </p:txBody>
        </p:sp>
        <p:sp>
          <p:nvSpPr>
            <p:cNvPr id="461" name="Google Shape;461;p25"/>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8" name="Google Shape;2678;p239"/>
          <p:cNvSpPr txBox="1"/>
          <p:nvPr/>
        </p:nvSpPr>
        <p:spPr>
          <a:xfrm>
            <a:off x="3888336" y="1856170"/>
            <a:ext cx="4988533"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Good practice to regularly refresh branch with pull from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to keep branch in sync with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developer to find and fix merge conflicts in the branch before submitting PR</a:t>
            </a:r>
            <a:endParaRPr/>
          </a:p>
        </p:txBody>
      </p:sp>
      <p:sp>
        <p:nvSpPr>
          <p:cNvPr id="2679" name="Google Shape;2679;p2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2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86" name="Google Shape;2686;p240"/>
          <p:cNvSpPr txBox="1"/>
          <p:nvPr/>
        </p:nvSpPr>
        <p:spPr>
          <a:xfrm>
            <a:off x="3768695" y="1856169"/>
            <a:ext cx="5108174"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target branch checked out, use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to pull in updates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a:t>
            </a:r>
            <a:endParaRPr/>
          </a:p>
          <a:p>
            <a:pPr marL="81000" marR="0" lvl="2" indent="0" algn="l" rtl="0">
              <a:lnSpc>
                <a:spcPct val="100000"/>
              </a:lnSpc>
              <a:spcBef>
                <a:spcPts val="450"/>
              </a:spcBef>
              <a:spcAft>
                <a:spcPts val="0"/>
              </a:spcAft>
              <a:buNone/>
            </a:pPr>
            <a:br>
              <a:rPr lang="en-US" sz="1350" b="0" i="0" u="none" strike="noStrike" cap="none">
                <a:solidFill>
                  <a:schemeClr val="lt1"/>
                </a:solidFill>
                <a:latin typeface="Arial"/>
                <a:ea typeface="Arial"/>
                <a:cs typeface="Arial"/>
                <a:sym typeface="Arial"/>
              </a:rPr>
            </a:br>
            <a:r>
              <a:rPr lang="en-US" sz="1350" b="0" i="1" u="none" strike="noStrike" cap="none">
                <a:solidFill>
                  <a:schemeClr val="lt1"/>
                </a:solidFill>
                <a:latin typeface="Arial"/>
                <a:ea typeface="Arial"/>
                <a:cs typeface="Arial"/>
                <a:sym typeface="Arial"/>
              </a:rPr>
              <a:t>	git checkout branch-name</a:t>
            </a:r>
            <a:endParaRPr/>
          </a:p>
          <a:p>
            <a:pPr marL="81000" marR="0" lvl="2" indent="0" algn="l" rtl="0">
              <a:lnSpc>
                <a:spcPct val="100000"/>
              </a:lnSpc>
              <a:spcBef>
                <a:spcPts val="450"/>
              </a:spcBef>
              <a:spcAft>
                <a:spcPts val="0"/>
              </a:spcAft>
              <a:buNone/>
            </a:pPr>
            <a:r>
              <a:rPr lang="en-US" sz="1350" b="0" i="1" u="none" strike="noStrike" cap="none">
                <a:solidFill>
                  <a:schemeClr val="lt1"/>
                </a:solidFill>
                <a:latin typeface="Arial"/>
                <a:ea typeface="Arial"/>
                <a:cs typeface="Arial"/>
                <a:sym typeface="Arial"/>
              </a:rPr>
              <a:t>	git merge origin main</a:t>
            </a:r>
            <a:endParaRPr/>
          </a:p>
        </p:txBody>
      </p:sp>
      <p:sp>
        <p:nvSpPr>
          <p:cNvPr id="2687" name="Google Shape;2687;p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2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94" name="Google Shape;2694;p241"/>
          <p:cNvSpPr txBox="1"/>
          <p:nvPr/>
        </p:nvSpPr>
        <p:spPr>
          <a:xfrm>
            <a:off x="3948157" y="1856169"/>
            <a:ext cx="492871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Any merge conflicts will be called out on the command-line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and </a:t>
            </a:r>
            <a:r>
              <a:rPr lang="en-US" sz="1350" b="0" i="1" u="none" strike="noStrike" cap="none">
                <a:solidFill>
                  <a:schemeClr val="lt1"/>
                </a:solidFill>
                <a:latin typeface="Arial"/>
                <a:ea typeface="Arial"/>
                <a:cs typeface="Arial"/>
                <a:sym typeface="Arial"/>
              </a:rPr>
              <a:t>git diff</a:t>
            </a:r>
            <a:r>
              <a:rPr lang="en-US" sz="1350" b="0" i="0" u="none" strike="noStrike" cap="none">
                <a:solidFill>
                  <a:schemeClr val="lt1"/>
                </a:solidFill>
                <a:latin typeface="Arial"/>
                <a:ea typeface="Arial"/>
                <a:cs typeface="Arial"/>
                <a:sym typeface="Arial"/>
              </a:rPr>
              <a:t> to list merge conflict details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Manually update files to resolve and push changes to remote</a:t>
            </a:r>
            <a:endParaRPr/>
          </a:p>
        </p:txBody>
      </p:sp>
      <p:sp>
        <p:nvSpPr>
          <p:cNvPr id="2695" name="Google Shape;2695;p2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2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02" name="Google Shape;2702;p242"/>
          <p:cNvSpPr txBox="1"/>
          <p:nvPr/>
        </p:nvSpPr>
        <p:spPr>
          <a:xfrm>
            <a:off x="3785787" y="1856169"/>
            <a:ext cx="5091082"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Once all conflicts have been resolved, run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once more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Do a final push to remote for the branch to refresh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“cancel” merge, use </a:t>
            </a:r>
            <a:r>
              <a:rPr lang="en-US" sz="1350" b="0" i="1" u="none" strike="noStrike" cap="none">
                <a:solidFill>
                  <a:schemeClr val="lt1"/>
                </a:solidFill>
                <a:latin typeface="Arial"/>
                <a:ea typeface="Arial"/>
                <a:cs typeface="Arial"/>
                <a:sym typeface="Arial"/>
              </a:rPr>
              <a:t>git merge --abort</a:t>
            </a:r>
            <a:endParaRPr/>
          </a:p>
        </p:txBody>
      </p:sp>
      <p:sp>
        <p:nvSpPr>
          <p:cNvPr id="2703" name="Google Shape;2703;p2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24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10" name="Google Shape;2710;p243"/>
          <p:cNvSpPr txBox="1"/>
          <p:nvPr/>
        </p:nvSpPr>
        <p:spPr>
          <a:xfrm>
            <a:off x="3871245" y="1856170"/>
            <a:ext cx="5005624"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Alternatively, many IDEs will help you automatically manage via UI</a:t>
            </a:r>
            <a:endParaRPr/>
          </a:p>
        </p:txBody>
      </p:sp>
      <p:sp>
        <p:nvSpPr>
          <p:cNvPr id="2711" name="Google Shape;2711;p2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2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718" name="Google Shape;2718;p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2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725" name="Google Shape;2725;p2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24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br>
              <a:rPr lang="en-US"/>
            </a:br>
            <a:r>
              <a:rPr lang="en-US"/>
              <a:t>Branching in Git</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2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Branching Strategy</a:t>
            </a:r>
            <a:endParaRPr/>
          </a:p>
        </p:txBody>
      </p:sp>
      <p:sp>
        <p:nvSpPr>
          <p:cNvPr id="2737" name="Google Shape;2737;p247"/>
          <p:cNvSpPr txBox="1"/>
          <p:nvPr/>
        </p:nvSpPr>
        <p:spPr>
          <a:xfrm>
            <a:off x="3552290" y="2893652"/>
            <a:ext cx="5432460" cy="138755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consistent strategy for branching is important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Define a standard set of strategy components that enable:</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Simplicity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Stability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Efficient and repeatable releases</a:t>
            </a:r>
            <a:endParaRPr/>
          </a:p>
        </p:txBody>
      </p:sp>
      <p:pic>
        <p:nvPicPr>
          <p:cNvPr id="2738" name="Google Shape;2738;p247" descr="Huge old green tree with visible spread roots"/>
          <p:cNvPicPr preferRelativeResize="0"/>
          <p:nvPr/>
        </p:nvPicPr>
        <p:blipFill rotWithShape="1">
          <a:blip r:embed="rId3">
            <a:alphaModFix/>
          </a:blip>
          <a:srcRect/>
          <a:stretch/>
        </p:blipFill>
        <p:spPr>
          <a:xfrm>
            <a:off x="6764945" y="1184592"/>
            <a:ext cx="2050634" cy="1521860"/>
          </a:xfrm>
          <a:prstGeom prst="rect">
            <a:avLst/>
          </a:prstGeom>
          <a:noFill/>
          <a:ln>
            <a:noFill/>
          </a:ln>
        </p:spPr>
      </p:pic>
      <p:sp>
        <p:nvSpPr>
          <p:cNvPr id="2739" name="Google Shape;2739;p2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2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Feature Branches</a:t>
            </a:r>
            <a:endParaRPr/>
          </a:p>
        </p:txBody>
      </p:sp>
      <p:sp>
        <p:nvSpPr>
          <p:cNvPr id="2745" name="Google Shape;2745;p248"/>
          <p:cNvSpPr txBox="1"/>
          <p:nvPr/>
        </p:nvSpPr>
        <p:spPr>
          <a:xfrm>
            <a:off x="3845607" y="1590712"/>
            <a:ext cx="505437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branches are branches created from the main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for new features as well as bugs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tracking evolution of software over time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developers’ parallel work separate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 consistent naming strategy for the branch (e.g., user-name/feature-name)</a:t>
            </a:r>
            <a:endParaRPr/>
          </a:p>
        </p:txBody>
      </p:sp>
      <p:sp>
        <p:nvSpPr>
          <p:cNvPr id="2746" name="Google Shape;2746;p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Plan Phase</a:t>
            </a:r>
            <a:endParaRPr/>
          </a:p>
        </p:txBody>
      </p:sp>
      <p:sp>
        <p:nvSpPr>
          <p:cNvPr id="467" name="Google Shape;467;p2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Deciding on the set of user stories for team focus over the upcoming iteration</a:t>
            </a:r>
            <a:endParaRPr/>
          </a:p>
          <a:p>
            <a:pPr marL="514350" lvl="0" indent="-285750" algn="l" rtl="0">
              <a:lnSpc>
                <a:spcPct val="100000"/>
              </a:lnSpc>
              <a:spcBef>
                <a:spcPts val="0"/>
              </a:spcBef>
              <a:spcAft>
                <a:spcPts val="0"/>
              </a:spcAft>
              <a:buClr>
                <a:schemeClr val="dk1"/>
              </a:buClr>
              <a:buSzPts val="1300"/>
              <a:buFont typeface="Arial"/>
              <a:buChar char="●"/>
            </a:pPr>
            <a:r>
              <a:rPr lang="en-US"/>
              <a:t>Refining those stories to ensure all required detail to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Identifying key requirements (both functional and Quality of Service) that need to be met</a:t>
            </a:r>
            <a:endParaRPr/>
          </a:p>
        </p:txBody>
      </p:sp>
      <p:sp>
        <p:nvSpPr>
          <p:cNvPr id="468" name="Google Shape;468;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2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Use Pull Requests</a:t>
            </a:r>
            <a:endParaRPr/>
          </a:p>
        </p:txBody>
      </p:sp>
      <p:sp>
        <p:nvSpPr>
          <p:cNvPr id="2752" name="Google Shape;2752;p249"/>
          <p:cNvSpPr txBox="1"/>
          <p:nvPr/>
        </p:nvSpPr>
        <p:spPr>
          <a:xfrm>
            <a:off x="3922520" y="1619566"/>
            <a:ext cx="4977465"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 changes should be reviewed and merged via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Repo can be configured with a minimum number of reviewers to enable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integrate build steps into the PR process so successful build is confirmed before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 PRs small</a:t>
            </a:r>
            <a:endParaRPr/>
          </a:p>
        </p:txBody>
      </p:sp>
      <p:sp>
        <p:nvSpPr>
          <p:cNvPr id="2753" name="Google Shape;2753;p2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2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Protect Mainline</a:t>
            </a:r>
            <a:endParaRPr/>
          </a:p>
        </p:txBody>
      </p:sp>
      <p:sp>
        <p:nvSpPr>
          <p:cNvPr id="2759" name="Google Shape;2759;p250"/>
          <p:cNvSpPr txBox="1"/>
          <p:nvPr/>
        </p:nvSpPr>
        <p:spPr>
          <a:xfrm>
            <a:off x="3845607" y="1931191"/>
            <a:ext cx="5062084" cy="132343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Mainline should be clean and kept up-to-date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stable, common starting point for developers creating feature branches from 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branch policies to protect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Avoid direct merge there – use PRs instead</a:t>
            </a:r>
            <a:endParaRPr/>
          </a:p>
        </p:txBody>
      </p:sp>
      <p:sp>
        <p:nvSpPr>
          <p:cNvPr id="2760" name="Google Shape;2760;p2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25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Developing in a Branch</a:t>
            </a:r>
            <a:endParaRPr/>
          </a:p>
        </p:txBody>
      </p:sp>
      <p:sp>
        <p:nvSpPr>
          <p:cNvPr id="2766" name="Google Shape;2766;p251"/>
          <p:cNvSpPr txBox="1"/>
          <p:nvPr/>
        </p:nvSpPr>
        <p:spPr>
          <a:xfrm>
            <a:off x="3888336" y="1544546"/>
            <a:ext cx="502706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longer a feature branch exists (and the larger the amount of code changes it contains), the higher the likelihood of a merge conflict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help minimize conflicts, a developer should keep their feature branch up-to-date with latest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done by regularly merging mainline into the branch during development</a:t>
            </a:r>
            <a:endParaRPr/>
          </a:p>
        </p:txBody>
      </p:sp>
      <p:sp>
        <p:nvSpPr>
          <p:cNvPr id="2767" name="Google Shape;2767;p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Developing in a Branch</a:t>
            </a:r>
            <a:endParaRPr/>
          </a:p>
        </p:txBody>
      </p:sp>
      <p:pic>
        <p:nvPicPr>
          <p:cNvPr id="2774" name="Google Shape;2774;p252"/>
          <p:cNvPicPr preferRelativeResize="0"/>
          <p:nvPr/>
        </p:nvPicPr>
        <p:blipFill rotWithShape="1">
          <a:blip r:embed="rId3">
            <a:alphaModFix/>
          </a:blip>
          <a:srcRect/>
          <a:stretch/>
        </p:blipFill>
        <p:spPr>
          <a:xfrm>
            <a:off x="1606930" y="1285696"/>
            <a:ext cx="5930140" cy="2572109"/>
          </a:xfrm>
          <a:prstGeom prst="rect">
            <a:avLst/>
          </a:prstGeom>
          <a:noFill/>
          <a:ln>
            <a:noFill/>
          </a:ln>
        </p:spPr>
      </p:pic>
      <p:sp>
        <p:nvSpPr>
          <p:cNvPr id="2775" name="Google Shape;2775;p2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25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Releases</a:t>
            </a:r>
            <a:endParaRPr/>
          </a:p>
        </p:txBody>
      </p:sp>
      <p:sp>
        <p:nvSpPr>
          <p:cNvPr id="2782" name="Google Shape;2782;p253"/>
          <p:cNvSpPr txBox="1"/>
          <p:nvPr/>
        </p:nvSpPr>
        <p:spPr>
          <a:xfrm>
            <a:off x="3871245" y="1931190"/>
            <a:ext cx="5036446"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Optionally, release branches can be used for managing releases of the software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point-in-time version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bugs are found in a release, fixes need to be made in both release branch and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 of options: fix in mainline and port to release branch or fix in release branch and backport to mainline</a:t>
            </a:r>
            <a:endParaRPr/>
          </a:p>
        </p:txBody>
      </p:sp>
      <p:sp>
        <p:nvSpPr>
          <p:cNvPr id="2783" name="Google Shape;2783;p2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gfef7a34216_0_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89" name="Google Shape;2789;gfef7a34216_0_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why we use  feature branches?</a:t>
            </a:r>
            <a:endParaRPr b="1" i="1"/>
          </a:p>
          <a:p>
            <a:pPr marL="228600" lvl="0" indent="0" algn="l" rtl="0">
              <a:lnSpc>
                <a:spcPct val="100000"/>
              </a:lnSpc>
              <a:spcBef>
                <a:spcPts val="0"/>
              </a:spcBef>
              <a:spcAft>
                <a:spcPts val="0"/>
              </a:spcAft>
              <a:buClr>
                <a:schemeClr val="dk1"/>
              </a:buClr>
              <a:buSzPts val="1300"/>
              <a:buNone/>
            </a:pPr>
            <a:endParaRPr/>
          </a:p>
          <a:p>
            <a:pPr marL="0" lvl="0" indent="0" algn="l" rtl="0">
              <a:lnSpc>
                <a:spcPct val="100000"/>
              </a:lnSpc>
              <a:spcBef>
                <a:spcPts val="0"/>
              </a:spcBef>
              <a:spcAft>
                <a:spcPts val="0"/>
              </a:spcAft>
              <a:buNone/>
            </a:pPr>
            <a:r>
              <a:rPr lang="en-US"/>
              <a:t>   A. It’s the branch where all major release will be built from</a:t>
            </a:r>
            <a:endParaRPr/>
          </a:p>
          <a:p>
            <a:pPr marL="0" lvl="0" indent="0" algn="l" rtl="0">
              <a:lnSpc>
                <a:spcPct val="100000"/>
              </a:lnSpc>
              <a:spcBef>
                <a:spcPts val="0"/>
              </a:spcBef>
              <a:spcAft>
                <a:spcPts val="0"/>
              </a:spcAft>
              <a:buNone/>
            </a:pPr>
            <a:r>
              <a:rPr lang="en-US"/>
              <a:t>   B. It helps developers keep feature updates/bug fixes separate from the main branch</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0" name="Google Shape;2790;gfef7a34216_0_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fef7a34216_0_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96" name="Google Shape;2796;gfef7a34216_0_4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Why do we use pull requests?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code is reviewed before merging to the main release branch</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that unit testing is done before merging to the main </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7" name="Google Shape;2797;gfef7a34216_0_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266</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gfef7a34216_0_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803" name="Google Shape;2803;gfef7a34216_0_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How do we mitigate merge conflicts with our long living feature branches?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running continuous tests on our feature branch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regularly merging the main branch into the feature branch during development</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804" name="Google Shape;2804;gfef7a34216_0_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Develop Phase</a:t>
            </a:r>
            <a:endParaRPr/>
          </a:p>
        </p:txBody>
      </p:sp>
      <p:sp>
        <p:nvSpPr>
          <p:cNvPr id="474" name="Google Shape;474;p2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Executing coding tasks that will complete the set of user stories in scope for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Implementing automated unit tests that can continue to confirm requirements met</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potential security vulnerabilities in the code being built</a:t>
            </a:r>
            <a:endParaRPr/>
          </a:p>
          <a:p>
            <a:pPr marL="514350" lvl="0" indent="-285750" algn="l" rtl="0">
              <a:lnSpc>
                <a:spcPct val="100000"/>
              </a:lnSpc>
              <a:spcBef>
                <a:spcPts val="0"/>
              </a:spcBef>
              <a:spcAft>
                <a:spcPts val="0"/>
              </a:spcAft>
              <a:buClr>
                <a:schemeClr val="dk1"/>
              </a:buClr>
              <a:buSzPts val="1300"/>
              <a:buFont typeface="Arial"/>
              <a:buChar char="●"/>
            </a:pPr>
            <a:r>
              <a:rPr lang="en-US"/>
              <a:t>Ensuring the full body of source code created to date (including new code) remains “clean”</a:t>
            </a:r>
            <a:endParaRPr/>
          </a:p>
          <a:p>
            <a:pPr marL="514350" lvl="0" indent="-285750" algn="l" rtl="0">
              <a:lnSpc>
                <a:spcPct val="100000"/>
              </a:lnSpc>
              <a:spcBef>
                <a:spcPts val="0"/>
              </a:spcBef>
              <a:spcAft>
                <a:spcPts val="0"/>
              </a:spcAft>
              <a:buClr>
                <a:schemeClr val="dk1"/>
              </a:buClr>
              <a:buSzPts val="1300"/>
              <a:buFont typeface="Arial"/>
              <a:buChar char="●"/>
            </a:pPr>
            <a:r>
              <a:rPr lang="en-US"/>
              <a:t>Ensuring new code gets correctly merged with existing code and code added by other members of team</a:t>
            </a:r>
            <a:endParaRPr/>
          </a:p>
        </p:txBody>
      </p:sp>
      <p:sp>
        <p:nvSpPr>
          <p:cNvPr id="475" name="Google Shape;475;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Test Phase</a:t>
            </a:r>
            <a:endParaRPr/>
          </a:p>
        </p:txBody>
      </p:sp>
      <p:sp>
        <p:nvSpPr>
          <p:cNvPr id="481" name="Google Shape;481;p2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Code updates from all team members built as a single, comprehensive unit</a:t>
            </a:r>
            <a:endParaRPr/>
          </a:p>
          <a:p>
            <a:pPr marL="514350" lvl="0" indent="-285750" algn="l" rtl="0">
              <a:lnSpc>
                <a:spcPct val="100000"/>
              </a:lnSpc>
              <a:spcBef>
                <a:spcPts val="0"/>
              </a:spcBef>
              <a:spcAft>
                <a:spcPts val="0"/>
              </a:spcAft>
              <a:buClr>
                <a:schemeClr val="dk1"/>
              </a:buClr>
              <a:buSzPts val="1300"/>
              <a:buFont typeface="Arial"/>
              <a:buChar char="●"/>
            </a:pPr>
            <a:r>
              <a:rPr lang="en-US"/>
              <a:t>Seeks to validate that all the code operates correctly together</a:t>
            </a:r>
            <a:endParaRPr/>
          </a:p>
          <a:p>
            <a:pPr marL="514350" lvl="0" indent="-285750" algn="l" rtl="0">
              <a:lnSpc>
                <a:spcPct val="100000"/>
              </a:lnSpc>
              <a:spcBef>
                <a:spcPts val="0"/>
              </a:spcBef>
              <a:spcAft>
                <a:spcPts val="0"/>
              </a:spcAft>
              <a:buClr>
                <a:schemeClr val="dk1"/>
              </a:buClr>
              <a:buSzPts val="1300"/>
              <a:buFont typeface="Arial"/>
              <a:buChar char="●"/>
            </a:pPr>
            <a:r>
              <a:rPr lang="en-US"/>
              <a:t>Through automated integration tests, verifies requirements successfully satisfied</a:t>
            </a:r>
            <a:endParaRPr/>
          </a:p>
          <a:p>
            <a:pPr marL="514350" lvl="0" indent="-285750" algn="l" rtl="0">
              <a:lnSpc>
                <a:spcPct val="100000"/>
              </a:lnSpc>
              <a:spcBef>
                <a:spcPts val="0"/>
              </a:spcBef>
              <a:spcAft>
                <a:spcPts val="0"/>
              </a:spcAft>
              <a:buClr>
                <a:schemeClr val="dk1"/>
              </a:buClr>
              <a:buSzPts val="1300"/>
              <a:buFont typeface="Arial"/>
              <a:buChar char="●"/>
            </a:pPr>
            <a:r>
              <a:rPr lang="en-US"/>
              <a:t>Likely includes deployment to pre-production environments for testing</a:t>
            </a:r>
            <a:endParaRPr/>
          </a:p>
          <a:p>
            <a:pPr marL="514350" lvl="0" indent="-285750" algn="l" rtl="0">
              <a:lnSpc>
                <a:spcPct val="100000"/>
              </a:lnSpc>
              <a:spcBef>
                <a:spcPts val="0"/>
              </a:spcBef>
              <a:spcAft>
                <a:spcPts val="0"/>
              </a:spcAft>
              <a:buClr>
                <a:schemeClr val="dk1"/>
              </a:buClr>
              <a:buSzPts val="1300"/>
              <a:buFont typeface="Arial"/>
              <a:buChar char="●"/>
            </a:pPr>
            <a:r>
              <a:rPr lang="en-US"/>
              <a:t>Can include automated security scans as well to help find security vulnerabilities early</a:t>
            </a:r>
            <a:endParaRPr/>
          </a:p>
        </p:txBody>
      </p:sp>
      <p:sp>
        <p:nvSpPr>
          <p:cNvPr id="482" name="Google Shape;482;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Release Phase</a:t>
            </a:r>
            <a:endParaRPr/>
          </a:p>
        </p:txBody>
      </p:sp>
      <p:sp>
        <p:nvSpPr>
          <p:cNvPr id="488" name="Google Shape;488;p2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Installing required runtime, compiled binaries, and configuration to the production environment</a:t>
            </a:r>
            <a:endParaRPr/>
          </a:p>
          <a:p>
            <a:pPr marL="514350" lvl="0" indent="-285750" algn="l" rtl="0">
              <a:lnSpc>
                <a:spcPct val="100000"/>
              </a:lnSpc>
              <a:spcBef>
                <a:spcPts val="0"/>
              </a:spcBef>
              <a:spcAft>
                <a:spcPts val="0"/>
              </a:spcAft>
              <a:buClr>
                <a:schemeClr val="dk1"/>
              </a:buClr>
              <a:buSzPts val="1300"/>
              <a:buFont typeface="Arial"/>
              <a:buChar char="●"/>
            </a:pPr>
            <a:r>
              <a:rPr lang="en-US"/>
              <a:t>May include small set of “smoke tests” (test transactions that can be run through the system to validate at a macro level)</a:t>
            </a:r>
            <a:endParaRPr/>
          </a:p>
          <a:p>
            <a:pPr marL="514350" lvl="0" indent="-285750" algn="l" rtl="0">
              <a:lnSpc>
                <a:spcPct val="100000"/>
              </a:lnSpc>
              <a:spcBef>
                <a:spcPts val="0"/>
              </a:spcBef>
              <a:spcAft>
                <a:spcPts val="0"/>
              </a:spcAft>
              <a:buClr>
                <a:schemeClr val="dk1"/>
              </a:buClr>
              <a:buSzPts val="1300"/>
              <a:buFont typeface="Arial"/>
              <a:buChar char="●"/>
            </a:pPr>
            <a:r>
              <a:rPr lang="en-US"/>
              <a:t>Verification that all infrastructure and configuration is in place for user access</a:t>
            </a:r>
            <a:endParaRPr/>
          </a:p>
          <a:p>
            <a:pPr marL="514350" lvl="0" indent="-285750" algn="l" rtl="0">
              <a:lnSpc>
                <a:spcPct val="100000"/>
              </a:lnSpc>
              <a:spcBef>
                <a:spcPts val="0"/>
              </a:spcBef>
              <a:spcAft>
                <a:spcPts val="0"/>
              </a:spcAft>
              <a:buClr>
                <a:schemeClr val="dk1"/>
              </a:buClr>
              <a:buSzPts val="1300"/>
              <a:buFont typeface="Arial"/>
              <a:buChar char="●"/>
            </a:pPr>
            <a:r>
              <a:rPr lang="en-US"/>
              <a:t>Ensuring that required documentation is up-to-date for production support</a:t>
            </a:r>
            <a:endParaRPr/>
          </a:p>
        </p:txBody>
      </p:sp>
      <p:sp>
        <p:nvSpPr>
          <p:cNvPr id="489" name="Google Shape;48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Prerequisites</a:t>
            </a:r>
            <a:endParaRPr/>
          </a:p>
        </p:txBody>
      </p:sp>
      <p:sp>
        <p:nvSpPr>
          <p:cNvPr id="245" name="Google Shape;245;p3"/>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some education and experience in Computer Science and software development</a:t>
            </a:r>
            <a:endParaRPr/>
          </a:p>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completed basic onboarding</a:t>
            </a:r>
            <a:endParaRPr sz="1500" b="0" i="0" u="none" strike="noStrike" cap="none">
              <a:solidFill>
                <a:srgbClr val="404040"/>
              </a:solidFill>
              <a:latin typeface="Arial"/>
              <a:ea typeface="Arial"/>
              <a:cs typeface="Arial"/>
              <a:sym typeface="Arial"/>
            </a:endParaRPr>
          </a:p>
        </p:txBody>
      </p:sp>
      <p:sp>
        <p:nvSpPr>
          <p:cNvPr id="246" name="Google Shape;246;p3"/>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05A28"/>
              </a:solidFill>
              <a:latin typeface="Arial"/>
              <a:ea typeface="Arial"/>
              <a:cs typeface="Arial"/>
              <a:sym typeface="Arial"/>
            </a:endParaRPr>
          </a:p>
        </p:txBody>
      </p:sp>
      <p:sp>
        <p:nvSpPr>
          <p:cNvPr id="247" name="Google Shape;247;p3"/>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This course assumes you:</a:t>
            </a:r>
            <a:endParaRPr sz="1800" b="1" i="0" u="none" strike="noStrike" cap="none">
              <a:solidFill>
                <a:srgbClr val="F05A28"/>
              </a:solidFill>
              <a:latin typeface="Arial"/>
              <a:ea typeface="Arial"/>
              <a:cs typeface="Arial"/>
              <a:sym typeface="Arial"/>
            </a:endParaRPr>
          </a:p>
        </p:txBody>
      </p:sp>
      <p:sp>
        <p:nvSpPr>
          <p:cNvPr id="248" name="Google Shape;248;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Operate Phase</a:t>
            </a:r>
            <a:endParaRPr/>
          </a:p>
        </p:txBody>
      </p:sp>
      <p:sp>
        <p:nvSpPr>
          <p:cNvPr id="495" name="Google Shape;495;p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Ensuring that the application remains healthy in production</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production incidents encountered during application operation</a:t>
            </a:r>
            <a:endParaRPr/>
          </a:p>
          <a:p>
            <a:pPr marL="514350" lvl="0" indent="-285750" algn="l" rtl="0">
              <a:lnSpc>
                <a:spcPct val="100000"/>
              </a:lnSpc>
              <a:spcBef>
                <a:spcPts val="0"/>
              </a:spcBef>
              <a:spcAft>
                <a:spcPts val="0"/>
              </a:spcAft>
              <a:buClr>
                <a:schemeClr val="dk1"/>
              </a:buClr>
              <a:buSzPts val="1300"/>
              <a:buFont typeface="Arial"/>
              <a:buChar char="●"/>
            </a:pPr>
            <a:r>
              <a:rPr lang="en-US"/>
              <a:t>Identifying and tracking any issues/bugs that need to be elevated from “incident” to “problem” status</a:t>
            </a:r>
            <a:endParaRPr/>
          </a:p>
        </p:txBody>
      </p:sp>
      <p:sp>
        <p:nvSpPr>
          <p:cNvPr id="496" name="Google Shape;496;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solidFill>
                  <a:srgbClr val="000000"/>
                </a:solidFill>
                <a:latin typeface="Arial"/>
                <a:ea typeface="Arial"/>
                <a:cs typeface="Arial"/>
                <a:sym typeface="Arial"/>
              </a:rPr>
              <a:t>Feedback Phase</a:t>
            </a:r>
            <a:endParaRPr/>
          </a:p>
        </p:txBody>
      </p:sp>
      <p:sp>
        <p:nvSpPr>
          <p:cNvPr id="502" name="Google Shape;502;p3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Gathering business stakeholder, technology stakeholder, and user feedback on how application is operating post deployment of most recent iteration (and overall)</a:t>
            </a:r>
            <a:endParaRPr/>
          </a:p>
          <a:p>
            <a:pPr marL="514350" lvl="0" indent="-285750" algn="l" rtl="0">
              <a:lnSpc>
                <a:spcPct val="100000"/>
              </a:lnSpc>
              <a:spcBef>
                <a:spcPts val="0"/>
              </a:spcBef>
              <a:spcAft>
                <a:spcPts val="0"/>
              </a:spcAft>
              <a:buClr>
                <a:schemeClr val="dk1"/>
              </a:buClr>
              <a:buSzPts val="1300"/>
              <a:buFont typeface="Arial"/>
              <a:buChar char="●"/>
            </a:pPr>
            <a:r>
              <a:rPr lang="en-US"/>
              <a:t>Can include explicit demo to project team as part of closing out current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uncovering opportunities to continuously improve the product and getting those opportunities documented for inclusion in future sprints</a:t>
            </a:r>
            <a:endParaRPr/>
          </a:p>
        </p:txBody>
      </p:sp>
      <p:sp>
        <p:nvSpPr>
          <p:cNvPr id="503" name="Google Shape;503;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Elements of a Full-Stack App and HTTP Request/Response Cycle</a:t>
            </a:r>
            <a:endParaRPr/>
          </a:p>
        </p:txBody>
      </p:sp>
      <p:sp>
        <p:nvSpPr>
          <p:cNvPr id="509" name="Google Shape;509;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grpSp>
        <p:nvGrpSpPr>
          <p:cNvPr id="510" name="Google Shape;510;p32"/>
          <p:cNvGrpSpPr/>
          <p:nvPr/>
        </p:nvGrpSpPr>
        <p:grpSpPr>
          <a:xfrm>
            <a:off x="1366391" y="1140068"/>
            <a:ext cx="6411218" cy="3670471"/>
            <a:chOff x="1366391" y="1140068"/>
            <a:chExt cx="6411218" cy="3670471"/>
          </a:xfrm>
        </p:grpSpPr>
        <p:pic>
          <p:nvPicPr>
            <p:cNvPr id="511" name="Google Shape;511;p32" descr="Diagram&#10;&#10;Description automatically generated"/>
            <p:cNvPicPr preferRelativeResize="0"/>
            <p:nvPr/>
          </p:nvPicPr>
          <p:blipFill rotWithShape="1">
            <a:blip r:embed="rId3">
              <a:alphaModFix/>
            </a:blip>
            <a:srcRect/>
            <a:stretch/>
          </p:blipFill>
          <p:spPr>
            <a:xfrm>
              <a:off x="1366391" y="1140068"/>
              <a:ext cx="6411218" cy="3670471"/>
            </a:xfrm>
            <a:prstGeom prst="rect">
              <a:avLst/>
            </a:prstGeom>
            <a:noFill/>
            <a:ln>
              <a:noFill/>
            </a:ln>
          </p:spPr>
        </p:pic>
        <p:sp>
          <p:nvSpPr>
            <p:cNvPr id="512" name="Google Shape;512;p32"/>
            <p:cNvSpPr txBox="1"/>
            <p:nvPr/>
          </p:nvSpPr>
          <p:spPr>
            <a:xfrm>
              <a:off x="1647645" y="2277374"/>
              <a:ext cx="1259457"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www.theapp.com</a:t>
              </a:r>
              <a:endParaRPr/>
            </a:p>
          </p:txBody>
        </p:sp>
        <p:sp>
          <p:nvSpPr>
            <p:cNvPr id="513" name="Google Shape;513;p32"/>
            <p:cNvSpPr txBox="1"/>
            <p:nvPr/>
          </p:nvSpPr>
          <p:spPr>
            <a:xfrm>
              <a:off x="6092041" y="2061930"/>
              <a:ext cx="1668316" cy="21544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1" i="0" u="none" strike="noStrike" cap="none">
                  <a:solidFill>
                    <a:srgbClr val="000000"/>
                  </a:solidFill>
                  <a:latin typeface="Arial"/>
                  <a:ea typeface="Arial"/>
                  <a:cs typeface="Arial"/>
                  <a:sym typeface="Arial"/>
                </a:rPr>
                <a:t>Actual computer running app</a:t>
              </a:r>
              <a:endParaRPr/>
            </a:p>
          </p:txBody>
        </p:sp>
        <p:sp>
          <p:nvSpPr>
            <p:cNvPr id="514" name="Google Shape;514;p32"/>
            <p:cNvSpPr txBox="1"/>
            <p:nvPr/>
          </p:nvSpPr>
          <p:spPr>
            <a:xfrm>
              <a:off x="6182264" y="3131521"/>
              <a:ext cx="1012166" cy="200055"/>
            </a:xfrm>
            <a:prstGeom prst="rect">
              <a:avLst/>
            </a:prstGeom>
            <a:solidFill>
              <a:srgbClr val="D2ED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Front-end framework</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0" name="Google Shape;520;p33"/>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Itemize the set of high-level features that will be needed to implement this application?</a:t>
            </a:r>
            <a:endParaRPr/>
          </a:p>
          <a:p>
            <a:pPr marL="457200" lvl="0" indent="-228600" algn="l" rtl="0">
              <a:lnSpc>
                <a:spcPct val="90000"/>
              </a:lnSpc>
              <a:spcBef>
                <a:spcPts val="1000"/>
              </a:spcBef>
              <a:spcAft>
                <a:spcPts val="0"/>
              </a:spcAft>
              <a:buSzPts val="1200"/>
              <a:buFont typeface="Arial"/>
              <a:buChar char="•"/>
            </a:pPr>
            <a:r>
              <a:rPr lang="en-US"/>
              <a:t>Which features should be implemented first? Which features should ship first?</a:t>
            </a:r>
            <a:endParaRPr/>
          </a:p>
          <a:p>
            <a:pPr marL="457200" lvl="0" indent="-228600" algn="l" rtl="0">
              <a:lnSpc>
                <a:spcPct val="90000"/>
              </a:lnSpc>
              <a:spcBef>
                <a:spcPts val="1000"/>
              </a:spcBef>
              <a:spcAft>
                <a:spcPts val="0"/>
              </a:spcAft>
              <a:buSzPts val="1200"/>
              <a:buFont typeface="Arial"/>
              <a:buChar char="•"/>
            </a:pPr>
            <a:r>
              <a:rPr lang="en-US"/>
              <a:t>How might your approach need to pivot, based on market or other factors?</a:t>
            </a:r>
            <a:endParaRPr/>
          </a:p>
          <a:p>
            <a:pPr marL="457200" lvl="0" indent="-152400" algn="l" rtl="0">
              <a:lnSpc>
                <a:spcPct val="90000"/>
              </a:lnSpc>
              <a:spcBef>
                <a:spcPts val="1000"/>
              </a:spcBef>
              <a:spcAft>
                <a:spcPts val="0"/>
              </a:spcAft>
              <a:buSzPts val="1200"/>
              <a:buFont typeface="Arial"/>
              <a:buNone/>
            </a:pPr>
            <a:endParaRPr/>
          </a:p>
        </p:txBody>
      </p:sp>
      <p:sp>
        <p:nvSpPr>
          <p:cNvPr id="521" name="Google Shape;521;p33"/>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22" name="Google Shape;522;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8" name="Google Shape;528;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Based on your prioritization of the features that should be implemented/shipped first (from the previous discussion), what should your first two iterations look like?</a:t>
            </a:r>
            <a:endParaRPr/>
          </a:p>
          <a:p>
            <a:pPr marL="457200" lvl="0" indent="-228600" algn="l" rtl="0">
              <a:lnSpc>
                <a:spcPct val="90000"/>
              </a:lnSpc>
              <a:spcBef>
                <a:spcPts val="1000"/>
              </a:spcBef>
              <a:spcAft>
                <a:spcPts val="0"/>
              </a:spcAft>
              <a:buSzPts val="1200"/>
              <a:buFont typeface="Arial"/>
              <a:buChar char="•"/>
            </a:pPr>
            <a:r>
              <a:rPr lang="en-US"/>
              <a:t>Include tasks for each phase (Plan, Develop, Test, Release, Operate)</a:t>
            </a:r>
            <a:endParaRPr/>
          </a:p>
          <a:p>
            <a:pPr marL="457200" lvl="0" indent="-228600" algn="l" rtl="0">
              <a:lnSpc>
                <a:spcPct val="90000"/>
              </a:lnSpc>
              <a:spcBef>
                <a:spcPts val="1000"/>
              </a:spcBef>
              <a:spcAft>
                <a:spcPts val="0"/>
              </a:spcAft>
              <a:buSzPts val="1200"/>
              <a:buFont typeface="Arial"/>
              <a:buChar char="•"/>
            </a:pPr>
            <a:r>
              <a:rPr lang="en-US"/>
              <a:t>What are some practical ways to gather feedback on the features deployed as part of the first two iterations?</a:t>
            </a:r>
            <a:endParaRPr/>
          </a:p>
          <a:p>
            <a:pPr marL="457200" lvl="0" indent="-152400" algn="l" rtl="0">
              <a:lnSpc>
                <a:spcPct val="90000"/>
              </a:lnSpc>
              <a:spcBef>
                <a:spcPts val="1000"/>
              </a:spcBef>
              <a:spcAft>
                <a:spcPts val="0"/>
              </a:spcAft>
              <a:buSzPts val="1200"/>
              <a:buFont typeface="Arial"/>
              <a:buNone/>
            </a:pPr>
            <a:endParaRPr/>
          </a:p>
        </p:txBody>
      </p:sp>
      <p:sp>
        <p:nvSpPr>
          <p:cNvPr id="529" name="Google Shape;529;p3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30" name="Google Shape;530;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The Agile Manifesto and Best Practices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Agile Manifesto and its Origins</a:t>
            </a:r>
            <a:endParaRPr/>
          </a:p>
        </p:txBody>
      </p:sp>
      <p:sp>
        <p:nvSpPr>
          <p:cNvPr id="541" name="Google Shape;541;p3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What is it? A statement of values regarding approaches to how teams create and ship software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was it made? 2001, by 17 top software developers and consultants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12 values were agreed upon</a:t>
            </a:r>
            <a:endParaRPr/>
          </a:p>
          <a:p>
            <a:pPr marL="514350" lvl="0" indent="-285750" algn="l" rtl="0">
              <a:lnSpc>
                <a:spcPct val="100000"/>
              </a:lnSpc>
              <a:spcBef>
                <a:spcPts val="0"/>
              </a:spcBef>
              <a:spcAft>
                <a:spcPts val="0"/>
              </a:spcAft>
              <a:buClr>
                <a:schemeClr val="dk1"/>
              </a:buClr>
              <a:buSzPts val="1300"/>
              <a:buFont typeface="Arial"/>
              <a:buChar char="●"/>
            </a:pPr>
            <a:r>
              <a:rPr lang="en-US"/>
              <a:t>These values are NOT a process, implementation or standard; they are opinions</a:t>
            </a:r>
            <a:endParaRPr/>
          </a:p>
          <a:p>
            <a:pPr marL="514350" lvl="0" indent="-285750" algn="l" rtl="0">
              <a:lnSpc>
                <a:spcPct val="100000"/>
              </a:lnSpc>
              <a:spcBef>
                <a:spcPts val="0"/>
              </a:spcBef>
              <a:spcAft>
                <a:spcPts val="0"/>
              </a:spcAft>
              <a:buClr>
                <a:schemeClr val="dk1"/>
              </a:buClr>
              <a:buSzPts val="1300"/>
              <a:buFont typeface="Arial"/>
              <a:buChar char="●"/>
            </a:pPr>
            <a:r>
              <a:rPr lang="en-US"/>
              <a:t>Many popular project management methodologies have arisen that are based on these values</a:t>
            </a:r>
            <a:endParaRPr/>
          </a:p>
          <a:p>
            <a:pPr marL="514350" lvl="0" indent="-285750" algn="l" rtl="0">
              <a:lnSpc>
                <a:spcPct val="100000"/>
              </a:lnSpc>
              <a:spcBef>
                <a:spcPts val="0"/>
              </a:spcBef>
              <a:spcAft>
                <a:spcPts val="0"/>
              </a:spcAft>
              <a:buClr>
                <a:schemeClr val="dk1"/>
              </a:buClr>
              <a:buSzPts val="1300"/>
              <a:buFont typeface="Arial"/>
              <a:buChar char="●"/>
            </a:pPr>
            <a:r>
              <a:rPr lang="en-US"/>
              <a:t>Many Agile implementations are poorly executed; it takes great cooperation between business leadership and a competent, self-guided dev team to make it work</a:t>
            </a:r>
            <a:endParaRPr/>
          </a:p>
        </p:txBody>
      </p:sp>
      <p:sp>
        <p:nvSpPr>
          <p:cNvPr id="542" name="Google Shape;542;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Agile Values</a:t>
            </a:r>
            <a:endParaRPr/>
          </a:p>
        </p:txBody>
      </p:sp>
      <p:sp>
        <p:nvSpPr>
          <p:cNvPr id="548" name="Google Shape;548;p3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300"/>
              <a:buFont typeface="Arial"/>
              <a:buChar char="●"/>
            </a:pPr>
            <a:r>
              <a:rPr lang="en-US"/>
              <a:t>Individuals and Interactions &gt; Processes and Tools</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Working Software &gt; Comprehensive Documentation</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Customer Collaboration &gt; Contract Negotiation</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Responding to Change &gt; Following a Plan</a:t>
            </a:r>
            <a:endParaRPr/>
          </a:p>
          <a:p>
            <a:pPr marL="457200" lvl="0" indent="-228600" algn="l" rtl="0">
              <a:lnSpc>
                <a:spcPct val="100000"/>
              </a:lnSpc>
              <a:spcBef>
                <a:spcPts val="0"/>
              </a:spcBef>
              <a:spcAft>
                <a:spcPts val="0"/>
              </a:spcAft>
              <a:buSzPts val="2700"/>
              <a:buNone/>
            </a:pPr>
            <a:endParaRPr/>
          </a:p>
        </p:txBody>
      </p:sp>
      <p:sp>
        <p:nvSpPr>
          <p:cNvPr id="549" name="Google Shape;549;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Key Elements of the Agile Approach</a:t>
            </a:r>
            <a:endParaRPr/>
          </a:p>
        </p:txBody>
      </p:sp>
      <p:sp>
        <p:nvSpPr>
          <p:cNvPr id="555" name="Google Shape;555;p3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Agile method is an iterative and incremental tactic to software design that utilizes constant planning, understanding, upgrading, team partnership, development, and delivery.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is driven by the principles of providing value and collaborating with stakeholders.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starts with customers defining the end uses of the final product and the kind of problems the final product attempts to address.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Designated teams start to plan and work on a complete process through planning, implementing, and appraising.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Since the development process is iterative, errors are resolved in the intermediate stage of the project.</a:t>
            </a:r>
            <a:endParaRPr/>
          </a:p>
        </p:txBody>
      </p:sp>
      <p:sp>
        <p:nvSpPr>
          <p:cNvPr id="556" name="Google Shape;556;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Modern Approaches to Agile Software Development</a:t>
            </a:r>
            <a:endParaRPr/>
          </a:p>
        </p:txBody>
      </p:sp>
      <p:sp>
        <p:nvSpPr>
          <p:cNvPr id="562" name="Google Shape;562;p3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Several project management approaches implement Agile values in some way. Often, they bring in elements of other approaches.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Popular methodologies:</a:t>
            </a:r>
            <a:endParaRPr/>
          </a:p>
          <a:p>
            <a:pPr marL="514350" lvl="0" indent="-285750" algn="l" rtl="0">
              <a:lnSpc>
                <a:spcPct val="100000"/>
              </a:lnSpc>
              <a:spcBef>
                <a:spcPts val="0"/>
              </a:spcBef>
              <a:spcAft>
                <a:spcPts val="0"/>
              </a:spcAft>
              <a:buClr>
                <a:schemeClr val="dk1"/>
              </a:buClr>
              <a:buSzPts val="1300"/>
              <a:buFont typeface="Arial"/>
              <a:buChar char="●"/>
            </a:pPr>
            <a:r>
              <a:rPr lang="en-US"/>
              <a:t>Kanban – uses visual boards to view and organize tasks. Uses elements of “Just In Time” lean manufacturing strategies, emphasizing throughput</a:t>
            </a:r>
            <a:endParaRPr/>
          </a:p>
          <a:p>
            <a:pPr marL="514350" lvl="0" indent="-285750" algn="l" rtl="0">
              <a:lnSpc>
                <a:spcPct val="100000"/>
              </a:lnSpc>
              <a:spcBef>
                <a:spcPts val="0"/>
              </a:spcBef>
              <a:spcAft>
                <a:spcPts val="0"/>
              </a:spcAft>
              <a:buClr>
                <a:schemeClr val="dk1"/>
              </a:buClr>
              <a:buSzPts val="1300"/>
              <a:buFont typeface="Arial"/>
              <a:buChar char="●"/>
            </a:pPr>
            <a:r>
              <a:rPr lang="en-US"/>
              <a:t>Scrum – aligns closely with Agile values. Breaks down overall development into iterative sprints. Makes use of exclusive roles (“Scrum Lead”, “Product Owner”) and emphasizes constant communication through a daily “scrum” where activities can be aligned. </a:t>
            </a:r>
            <a:endParaRPr/>
          </a:p>
          <a:p>
            <a:pPr marL="514350" lvl="0" indent="-285750" algn="l" rtl="0">
              <a:lnSpc>
                <a:spcPct val="100000"/>
              </a:lnSpc>
              <a:spcBef>
                <a:spcPts val="0"/>
              </a:spcBef>
              <a:spcAft>
                <a:spcPts val="0"/>
              </a:spcAft>
              <a:buClr>
                <a:schemeClr val="dk1"/>
              </a:buClr>
              <a:buSzPts val="1300"/>
              <a:buFont typeface="Arial"/>
              <a:buChar char="●"/>
            </a:pPr>
            <a:r>
              <a:rPr lang="en-US"/>
              <a:t>Scaled Agile Framework (SAFe) – workflow and organizational patterns to help deploy Agile at scale in large organizations.</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All three of these approaches are in use in some fashion at Capital.</a:t>
            </a:r>
            <a:endParaRPr/>
          </a:p>
        </p:txBody>
      </p:sp>
      <p:sp>
        <p:nvSpPr>
          <p:cNvPr id="563" name="Google Shape;563;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Quality software engineering is built upon a solid software development methodology</a:t>
            </a:r>
            <a:endParaRPr/>
          </a:p>
          <a:p>
            <a:pPr marL="457200" marR="0" lvl="2"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iterative software development works helps you confidently contribute from your role</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Agile principles helps you work more effectively in teams</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DevOps (and DevSecOps) orients you to Capital Group’s tech culture and enables secure continuous improvement</a:t>
            </a:r>
            <a:endParaRPr/>
          </a:p>
          <a:p>
            <a:pPr marL="457200" marR="0" lvl="0" indent="-323850" algn="l" rtl="0">
              <a:lnSpc>
                <a:spcPct val="150000"/>
              </a:lnSpc>
              <a:spcBef>
                <a:spcPts val="1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Being familiar with JIRA and how it’s used helps you create, track and contribute to technology workflows</a:t>
            </a:r>
            <a:endParaRPr/>
          </a:p>
          <a:p>
            <a:pPr marL="457200" marR="0" lvl="0" indent="-323850" algn="l" rtl="0">
              <a:lnSpc>
                <a:spcPct val="150000"/>
              </a:lnSpc>
              <a:spcBef>
                <a:spcPts val="1100"/>
              </a:spcBef>
              <a:spcAft>
                <a:spcPts val="100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to use GitHub positions you for divide-and-conquer on project completion</a:t>
            </a:r>
            <a:endParaRPr sz="1400" b="0" i="0" u="none" strike="noStrike" cap="none">
              <a:solidFill>
                <a:srgbClr val="404040"/>
              </a:solidFill>
              <a:latin typeface="Arial"/>
              <a:ea typeface="Arial"/>
              <a:cs typeface="Arial"/>
              <a:sym typeface="Aria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Common Agile Practices at Capital Group</a:t>
            </a:r>
            <a:endParaRPr/>
          </a:p>
        </p:txBody>
      </p:sp>
      <p:sp>
        <p:nvSpPr>
          <p:cNvPr id="569" name="Google Shape;569;p4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Common practices are:</a:t>
            </a:r>
            <a:endParaRPr/>
          </a:p>
          <a:p>
            <a:pPr marL="514350" lvl="0" indent="-285750" algn="l" rtl="0">
              <a:lnSpc>
                <a:spcPct val="100000"/>
              </a:lnSpc>
              <a:spcBef>
                <a:spcPts val="0"/>
              </a:spcBef>
              <a:spcAft>
                <a:spcPts val="0"/>
              </a:spcAft>
              <a:buClr>
                <a:schemeClr val="dk1"/>
              </a:buClr>
              <a:buSzPts val="1300"/>
              <a:buFont typeface="Arial"/>
              <a:buChar char="●"/>
            </a:pPr>
            <a:r>
              <a:rPr lang="en-US"/>
              <a:t>Close collaboration between an engaged and knowledgeable Product Owner and a self-organizing dev team with strong ownership for code and team quality </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working to break complex tasks down into smaller, more discrete and defined elements</a:t>
            </a:r>
            <a:endParaRPr/>
          </a:p>
          <a:p>
            <a:pPr marL="514350" lvl="0" indent="-285750" algn="l" rtl="0">
              <a:lnSpc>
                <a:spcPct val="100000"/>
              </a:lnSpc>
              <a:spcBef>
                <a:spcPts val="0"/>
              </a:spcBef>
              <a:spcAft>
                <a:spcPts val="0"/>
              </a:spcAft>
              <a:buClr>
                <a:schemeClr val="dk1"/>
              </a:buClr>
              <a:buSzPts val="1300"/>
              <a:buFont typeface="Arial"/>
              <a:buChar char="●"/>
            </a:pPr>
            <a:r>
              <a:rPr lang="en-US"/>
              <a:t>Making use of Scrum boards to track and prioritize work</a:t>
            </a:r>
            <a:endParaRPr/>
          </a:p>
          <a:p>
            <a:pPr marL="514350" lvl="0" indent="-285750" algn="l" rtl="0">
              <a:lnSpc>
                <a:spcPct val="100000"/>
              </a:lnSpc>
              <a:spcBef>
                <a:spcPts val="0"/>
              </a:spcBef>
              <a:spcAft>
                <a:spcPts val="0"/>
              </a:spcAft>
              <a:buClr>
                <a:schemeClr val="dk1"/>
              </a:buClr>
              <a:buSzPts val="1300"/>
              <a:buFont typeface="Arial"/>
              <a:buChar char="●"/>
            </a:pPr>
            <a:r>
              <a:rPr lang="en-US"/>
              <a:t>Sprints run using Scrum principles and practices</a:t>
            </a:r>
            <a:endParaRPr/>
          </a:p>
          <a:p>
            <a:pPr marL="514350" lvl="0" indent="-285750" algn="l" rtl="0">
              <a:lnSpc>
                <a:spcPct val="100000"/>
              </a:lnSpc>
              <a:spcBef>
                <a:spcPts val="0"/>
              </a:spcBef>
              <a:spcAft>
                <a:spcPts val="0"/>
              </a:spcAft>
              <a:buClr>
                <a:schemeClr val="dk1"/>
              </a:buClr>
              <a:buSzPts val="1300"/>
              <a:buFont typeface="Arial"/>
              <a:buChar char="●"/>
            </a:pPr>
            <a:r>
              <a:rPr lang="en-US"/>
              <a:t>Continuously evaluate and improve how we choose scope of work for each iteration</a:t>
            </a:r>
            <a:endParaRPr/>
          </a:p>
          <a:p>
            <a:pPr marL="514350" lvl="0" indent="-114300" algn="l" rtl="0">
              <a:lnSpc>
                <a:spcPct val="100000"/>
              </a:lnSpc>
              <a:spcBef>
                <a:spcPts val="0"/>
              </a:spcBef>
              <a:spcAft>
                <a:spcPts val="0"/>
              </a:spcAft>
              <a:buSzPts val="2700"/>
              <a:buFont typeface="Arial"/>
              <a:buNone/>
            </a:pPr>
            <a:endParaRPr/>
          </a:p>
        </p:txBody>
      </p:sp>
      <p:sp>
        <p:nvSpPr>
          <p:cNvPr id="570" name="Google Shape;570;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Kanban Board</a:t>
            </a:r>
            <a:endParaRPr/>
          </a:p>
        </p:txBody>
      </p:sp>
      <p:sp>
        <p:nvSpPr>
          <p:cNvPr id="576" name="Google Shape;576;p4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77" name="Google Shape;577;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pic>
        <p:nvPicPr>
          <p:cNvPr id="578" name="Google Shape;578;p41" descr="Software Kanban Board"/>
          <p:cNvPicPr preferRelativeResize="0"/>
          <p:nvPr/>
        </p:nvPicPr>
        <p:blipFill rotWithShape="1">
          <a:blip r:embed="rId3">
            <a:alphaModFix/>
          </a:blip>
          <a:srcRect/>
          <a:stretch/>
        </p:blipFill>
        <p:spPr>
          <a:xfrm>
            <a:off x="769067" y="1061875"/>
            <a:ext cx="7314365" cy="3106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Diagram of Typical Scrum Sprint</a:t>
            </a:r>
            <a:endParaRPr/>
          </a:p>
        </p:txBody>
      </p:sp>
      <p:sp>
        <p:nvSpPr>
          <p:cNvPr id="584" name="Google Shape;584;p42"/>
          <p:cNvSpPr txBox="1">
            <a:spLocks noGrp="1"/>
          </p:cNvSpPr>
          <p:nvPr>
            <p:ph type="subTitle" idx="1"/>
          </p:nvPr>
        </p:nvSpPr>
        <p:spPr>
          <a:xfrm>
            <a:off x="882646" y="1389179"/>
            <a:ext cx="7162087" cy="2961118"/>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85" name="Google Shape;585;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pic>
        <p:nvPicPr>
          <p:cNvPr id="586" name="Google Shape;586;p42" descr="Scrum lifecycle diagram"/>
          <p:cNvPicPr preferRelativeResize="0"/>
          <p:nvPr/>
        </p:nvPicPr>
        <p:blipFill rotWithShape="1">
          <a:blip r:embed="rId3">
            <a:alphaModFix/>
          </a:blip>
          <a:srcRect/>
          <a:stretch/>
        </p:blipFill>
        <p:spPr>
          <a:xfrm>
            <a:off x="411821" y="1408554"/>
            <a:ext cx="8320357" cy="2862919"/>
          </a:xfrm>
          <a:prstGeom prst="rect">
            <a:avLst/>
          </a:prstGeom>
          <a:noFill/>
          <a:ln>
            <a:noFill/>
          </a:ln>
        </p:spPr>
      </p:pic>
      <p:sp>
        <p:nvSpPr>
          <p:cNvPr id="587" name="Google Shape;587;p42"/>
          <p:cNvSpPr txBox="1"/>
          <p:nvPr/>
        </p:nvSpPr>
        <p:spPr>
          <a:xfrm>
            <a:off x="1453550" y="4572000"/>
            <a:ext cx="623689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Source: </a:t>
            </a:r>
            <a:r>
              <a:rPr lang="en-US" sz="11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https://docs.microsoft.com/en-us/devops/plan/what-is-scrum</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593" name="Google Shape;593;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
        <p:nvSpPr>
          <p:cNvPr id="594" name="Google Shape;594;p43"/>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595" name="Google Shape;595;p43"/>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596" name="Google Shape;596;p43"/>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02" name="Google Shape;602;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
        <p:nvSpPr>
          <p:cNvPr id="603" name="Google Shape;603;p44"/>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04" name="Google Shape;604;p44"/>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05" name="Google Shape;605;p44"/>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06" name="Google Shape;606;p44"/>
          <p:cNvSpPr txBox="1">
            <a:spLocks noGrp="1"/>
          </p:cNvSpPr>
          <p:nvPr>
            <p:ph type="subTitle" idx="1"/>
          </p:nvPr>
        </p:nvSpPr>
        <p:spPr>
          <a:xfrm>
            <a:off x="6305742" y="1542683"/>
            <a:ext cx="2522002" cy="831026"/>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Responsible for what team builds and why </a:t>
            </a:r>
            <a:endParaRPr/>
          </a:p>
          <a:p>
            <a:pPr marL="514350" lvl="0" indent="-285750" algn="l" rtl="0">
              <a:lnSpc>
                <a:spcPct val="100000"/>
              </a:lnSpc>
              <a:spcBef>
                <a:spcPts val="0"/>
              </a:spcBef>
              <a:spcAft>
                <a:spcPts val="0"/>
              </a:spcAft>
              <a:buClr>
                <a:schemeClr val="dk1"/>
              </a:buClr>
              <a:buSzPts val="1100"/>
              <a:buFont typeface="Arial"/>
              <a:buChar char="●"/>
            </a:pPr>
            <a:r>
              <a:rPr lang="en-US" sz="1100"/>
              <a:t>Keeps backlog up to date and in correct priority order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12" name="Google Shape;612;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613" name="Google Shape;613;p45"/>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14" name="Google Shape;614;p45"/>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15" name="Google Shape;615;p45"/>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16" name="Google Shape;616;p45"/>
          <p:cNvSpPr txBox="1">
            <a:spLocks noGrp="1"/>
          </p:cNvSpPr>
          <p:nvPr>
            <p:ph type="subTitle" idx="1"/>
          </p:nvPr>
        </p:nvSpPr>
        <p:spPr>
          <a:xfrm>
            <a:off x="293131" y="2214467"/>
            <a:ext cx="2522002" cy="1199804"/>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Ensures that Scrum process is followed by team</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the fidelity of the process</a:t>
            </a:r>
            <a:endParaRPr/>
          </a:p>
          <a:p>
            <a:pPr marL="514350" lvl="0" indent="-285750" algn="l" rtl="0">
              <a:lnSpc>
                <a:spcPct val="100000"/>
              </a:lnSpc>
              <a:spcBef>
                <a:spcPts val="0"/>
              </a:spcBef>
              <a:spcAft>
                <a:spcPts val="0"/>
              </a:spcAft>
              <a:buClr>
                <a:schemeClr val="dk1"/>
              </a:buClr>
              <a:buSzPts val="1100"/>
              <a:buFont typeface="Arial"/>
              <a:buChar char="●"/>
            </a:pPr>
            <a:r>
              <a:rPr lang="en-US" sz="1100"/>
              <a:t>Part coach, part team member, part cheerleader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22" name="Google Shape;622;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623" name="Google Shape;623;p46"/>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24" name="Google Shape;624;p46"/>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25" name="Google Shape;625;p46"/>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26" name="Google Shape;626;p46"/>
          <p:cNvSpPr txBox="1">
            <a:spLocks noGrp="1"/>
          </p:cNvSpPr>
          <p:nvPr>
            <p:ph type="subTitle" idx="1"/>
          </p:nvPr>
        </p:nvSpPr>
        <p:spPr>
          <a:xfrm>
            <a:off x="6309132" y="3330877"/>
            <a:ext cx="2522002" cy="679329"/>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People building the product</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product build (and associated quality)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Product Backlog</a:t>
            </a:r>
            <a:endParaRPr/>
          </a:p>
        </p:txBody>
      </p:sp>
      <p:sp>
        <p:nvSpPr>
          <p:cNvPr id="632" name="Google Shape;632;p4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Prioritized list of work the team will deliver</a:t>
            </a:r>
            <a:endParaRPr/>
          </a:p>
          <a:p>
            <a:pPr marL="514350" lvl="0" indent="-285750" algn="l" rtl="0">
              <a:lnSpc>
                <a:spcPct val="100000"/>
              </a:lnSpc>
              <a:spcBef>
                <a:spcPts val="0"/>
              </a:spcBef>
              <a:spcAft>
                <a:spcPts val="0"/>
              </a:spcAft>
              <a:buClr>
                <a:schemeClr val="dk1"/>
              </a:buClr>
              <a:buSzPts val="1300"/>
              <a:buFont typeface="Arial"/>
              <a:buChar char="●"/>
            </a:pPr>
            <a:r>
              <a:rPr lang="en-US"/>
              <a:t>Product owner manages – adds, changes, reprioritizes as needed</a:t>
            </a:r>
            <a:endParaRPr/>
          </a:p>
          <a:p>
            <a:pPr marL="514350" lvl="0" indent="-285750" algn="l" rtl="0">
              <a:lnSpc>
                <a:spcPct val="100000"/>
              </a:lnSpc>
              <a:spcBef>
                <a:spcPts val="0"/>
              </a:spcBef>
              <a:spcAft>
                <a:spcPts val="0"/>
              </a:spcAft>
              <a:buClr>
                <a:schemeClr val="dk1"/>
              </a:buClr>
              <a:buSzPts val="1300"/>
              <a:buFont typeface="Arial"/>
              <a:buChar char="●"/>
            </a:pPr>
            <a:r>
              <a:rPr lang="en-US"/>
              <a:t>Items at the “top of the list” get worked first</a:t>
            </a:r>
            <a:endParaRPr/>
          </a:p>
          <a:p>
            <a:pPr marL="514350" lvl="0" indent="-114300" algn="l" rtl="0">
              <a:lnSpc>
                <a:spcPct val="100000"/>
              </a:lnSpc>
              <a:spcBef>
                <a:spcPts val="0"/>
              </a:spcBef>
              <a:spcAft>
                <a:spcPts val="0"/>
              </a:spcAft>
              <a:buSzPts val="2700"/>
              <a:buFont typeface="Arial"/>
              <a:buNone/>
            </a:pPr>
            <a:endParaRPr/>
          </a:p>
        </p:txBody>
      </p:sp>
      <p:sp>
        <p:nvSpPr>
          <p:cNvPr id="633" name="Google Shape;633;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Backlog Grooming</a:t>
            </a:r>
            <a:endParaRPr/>
          </a:p>
        </p:txBody>
      </p:sp>
      <p:sp>
        <p:nvSpPr>
          <p:cNvPr id="639" name="Google Shape;639;p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Regular team activity which allows group to verify that quality of defined sprint items remains high</a:t>
            </a:r>
            <a:endParaRPr/>
          </a:p>
          <a:p>
            <a:pPr marL="514350" lvl="0" indent="-285750" algn="l" rtl="0">
              <a:lnSpc>
                <a:spcPct val="100000"/>
              </a:lnSpc>
              <a:spcBef>
                <a:spcPts val="0"/>
              </a:spcBef>
              <a:spcAft>
                <a:spcPts val="0"/>
              </a:spcAft>
              <a:buClr>
                <a:schemeClr val="dk1"/>
              </a:buClr>
              <a:buSzPts val="1300"/>
              <a:buFont typeface="Arial"/>
              <a:buChar char="●"/>
            </a:pPr>
            <a:r>
              <a:rPr lang="en-US"/>
              <a:t>Team discusses each item and ensures that all required information to successfully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For example, has the item been given an adequate description and does the acceptance criteria provide team members with the information needed to assess “done”?</a:t>
            </a:r>
            <a:endParaRPr/>
          </a:p>
          <a:p>
            <a:pPr marL="514350" lvl="0" indent="-285750" algn="l" rtl="0">
              <a:lnSpc>
                <a:spcPct val="100000"/>
              </a:lnSpc>
              <a:spcBef>
                <a:spcPts val="0"/>
              </a:spcBef>
              <a:spcAft>
                <a:spcPts val="0"/>
              </a:spcAft>
              <a:buClr>
                <a:schemeClr val="dk1"/>
              </a:buClr>
              <a:buSzPts val="1300"/>
              <a:buFont typeface="Arial"/>
              <a:buChar char="●"/>
            </a:pPr>
            <a:r>
              <a:rPr lang="en-US"/>
              <a:t>Backlog item is assigned “points” representing relative level of effort to complete</a:t>
            </a:r>
            <a:endParaRPr/>
          </a:p>
          <a:p>
            <a:pPr marL="514350" lvl="0" indent="-285750" algn="l" rtl="0">
              <a:lnSpc>
                <a:spcPct val="100000"/>
              </a:lnSpc>
              <a:spcBef>
                <a:spcPts val="0"/>
              </a:spcBef>
              <a:spcAft>
                <a:spcPts val="0"/>
              </a:spcAft>
              <a:buClr>
                <a:schemeClr val="dk1"/>
              </a:buClr>
              <a:buSzPts val="1300"/>
              <a:buFont typeface="Arial"/>
              <a:buChar char="●"/>
            </a:pPr>
            <a:r>
              <a:rPr lang="en-US"/>
              <a:t>Points are not directly correlated to hours – instead, about amount of effort required for the task in comparison to previous tasks completed or other tasks planned</a:t>
            </a:r>
            <a:endParaRPr/>
          </a:p>
          <a:p>
            <a:pPr marL="514350" lvl="0" indent="-285750" algn="l" rtl="0">
              <a:lnSpc>
                <a:spcPct val="100000"/>
              </a:lnSpc>
              <a:spcBef>
                <a:spcPts val="0"/>
              </a:spcBef>
              <a:spcAft>
                <a:spcPts val="0"/>
              </a:spcAft>
              <a:buClr>
                <a:schemeClr val="dk1"/>
              </a:buClr>
              <a:buSzPts val="1300"/>
              <a:buFont typeface="Arial"/>
              <a:buChar char="●"/>
            </a:pPr>
            <a:r>
              <a:rPr lang="en-US"/>
              <a:t>There will likely be some number of points for items that is considered “too high” to complete as a single item</a:t>
            </a:r>
            <a:endParaRPr/>
          </a:p>
          <a:p>
            <a:pPr marL="514350" lvl="0" indent="-285750" algn="l" rtl="0">
              <a:lnSpc>
                <a:spcPct val="100000"/>
              </a:lnSpc>
              <a:spcBef>
                <a:spcPts val="0"/>
              </a:spcBef>
              <a:spcAft>
                <a:spcPts val="0"/>
              </a:spcAft>
              <a:buClr>
                <a:schemeClr val="dk1"/>
              </a:buClr>
              <a:buSzPts val="1300"/>
              <a:buFont typeface="Arial"/>
              <a:buChar char="●"/>
            </a:pPr>
            <a:r>
              <a:rPr lang="en-US"/>
              <a:t>Provides threshold for determining when to divide a large task into smaller parts</a:t>
            </a:r>
            <a:endParaRPr/>
          </a:p>
          <a:p>
            <a:pPr marL="514350" lvl="0" indent="-114300" algn="l" rtl="0">
              <a:lnSpc>
                <a:spcPct val="100000"/>
              </a:lnSpc>
              <a:spcBef>
                <a:spcPts val="0"/>
              </a:spcBef>
              <a:spcAft>
                <a:spcPts val="0"/>
              </a:spcAft>
              <a:buSzPts val="2700"/>
              <a:buFont typeface="Arial"/>
              <a:buNone/>
            </a:pPr>
            <a:endParaRPr/>
          </a:p>
        </p:txBody>
      </p:sp>
      <p:sp>
        <p:nvSpPr>
          <p:cNvPr id="640" name="Google Shape;640;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Planning</a:t>
            </a:r>
            <a:endParaRPr/>
          </a:p>
        </p:txBody>
      </p:sp>
      <p:sp>
        <p:nvSpPr>
          <p:cNvPr id="646" name="Google Shape;646;p4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Team chooses items from the backlog to target for upcoming sprint (based on prioritization by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Intended to represent amount of work team thinks they can complete within the sprint</a:t>
            </a:r>
            <a:endParaRPr/>
          </a:p>
          <a:p>
            <a:pPr marL="514350" lvl="0" indent="-285750" algn="l" rtl="0">
              <a:lnSpc>
                <a:spcPct val="100000"/>
              </a:lnSpc>
              <a:spcBef>
                <a:spcPts val="0"/>
              </a:spcBef>
              <a:spcAft>
                <a:spcPts val="0"/>
              </a:spcAft>
              <a:buClr>
                <a:schemeClr val="dk1"/>
              </a:buClr>
              <a:buSzPts val="1300"/>
              <a:buFont typeface="Arial"/>
              <a:buChar char="●"/>
            </a:pPr>
            <a:r>
              <a:rPr lang="en-US"/>
              <a:t>Items in the sprint may be broken down into a set of more granular tasks</a:t>
            </a:r>
            <a:endParaRPr/>
          </a:p>
          <a:p>
            <a:pPr marL="514350" lvl="0" indent="-285750" algn="l" rtl="0">
              <a:lnSpc>
                <a:spcPct val="100000"/>
              </a:lnSpc>
              <a:spcBef>
                <a:spcPts val="0"/>
              </a:spcBef>
              <a:spcAft>
                <a:spcPts val="0"/>
              </a:spcAft>
              <a:buClr>
                <a:schemeClr val="dk1"/>
              </a:buClr>
              <a:buSzPts val="1300"/>
              <a:buFont typeface="Arial"/>
              <a:buChar char="●"/>
            </a:pPr>
            <a:r>
              <a:rPr lang="en-US"/>
              <a:t>Historical data from previous sprints can help a team determine its velocity (i.e., how many points the team can complete in an iteration)</a:t>
            </a:r>
            <a:endParaRPr/>
          </a:p>
          <a:p>
            <a:pPr marL="514350" lvl="0" indent="-285750" algn="l" rtl="0">
              <a:lnSpc>
                <a:spcPct val="100000"/>
              </a:lnSpc>
              <a:spcBef>
                <a:spcPts val="0"/>
              </a:spcBef>
              <a:spcAft>
                <a:spcPts val="0"/>
              </a:spcAft>
              <a:buClr>
                <a:schemeClr val="dk1"/>
              </a:buClr>
              <a:buSzPts val="1300"/>
              <a:buFont typeface="Arial"/>
              <a:buChar char="●"/>
            </a:pPr>
            <a:r>
              <a:rPr lang="en-US"/>
              <a:t>Results in a “line” for the sprint within the backlog – items above the line are “in”, everything else is pushed to future iteration</a:t>
            </a:r>
            <a:endParaRPr/>
          </a:p>
          <a:p>
            <a:pPr marL="514350" lvl="0" indent="-285750" algn="l" rtl="0">
              <a:lnSpc>
                <a:spcPct val="100000"/>
              </a:lnSpc>
              <a:spcBef>
                <a:spcPts val="0"/>
              </a:spcBef>
              <a:spcAft>
                <a:spcPts val="0"/>
              </a:spcAft>
              <a:buClr>
                <a:schemeClr val="dk1"/>
              </a:buClr>
              <a:buSzPts val="1300"/>
              <a:buFont typeface="Arial"/>
              <a:buChar char="●"/>
            </a:pPr>
            <a:r>
              <a:rPr lang="en-US"/>
              <a:t>If something below the line needs to move above, it will need to be swapped with an existing task to ensure capacity to deliver</a:t>
            </a:r>
            <a:endParaRPr/>
          </a:p>
          <a:p>
            <a:pPr marL="514350" lvl="0" indent="-114300" algn="l" rtl="0">
              <a:lnSpc>
                <a:spcPct val="100000"/>
              </a:lnSpc>
              <a:spcBef>
                <a:spcPts val="0"/>
              </a:spcBef>
              <a:spcAft>
                <a:spcPts val="0"/>
              </a:spcAft>
              <a:buSzPts val="2700"/>
              <a:buFont typeface="Arial"/>
              <a:buNone/>
            </a:pPr>
            <a:endParaRPr/>
          </a:p>
        </p:txBody>
      </p:sp>
      <p:sp>
        <p:nvSpPr>
          <p:cNvPr id="647" name="Google Shape;647;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We teach over 400 technology topics</a:t>
            </a:r>
            <a:endParaRPr>
              <a:solidFill>
                <a:schemeClr val="dk1"/>
              </a:solidFill>
            </a:endParaRPr>
          </a:p>
        </p:txBody>
      </p:sp>
      <p:grpSp>
        <p:nvGrpSpPr>
          <p:cNvPr id="262" name="Google Shape;262;p5"/>
          <p:cNvGrpSpPr/>
          <p:nvPr/>
        </p:nvGrpSpPr>
        <p:grpSpPr>
          <a:xfrm>
            <a:off x="350200" y="3606154"/>
            <a:ext cx="8321882" cy="492162"/>
            <a:chOff x="350200" y="3529244"/>
            <a:chExt cx="8321882" cy="492162"/>
          </a:xfrm>
        </p:grpSpPr>
        <p:pic>
          <p:nvPicPr>
            <p:cNvPr id="263" name="Google Shape;263;p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264" name="Google Shape;264;p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265" name="Google Shape;265;p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266" name="Google Shape;266;p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267" name="Google Shape;267;p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268" name="Google Shape;268;p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269" name="Google Shape;269;p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270" name="Google Shape;270;p5"/>
          <p:cNvGrpSpPr/>
          <p:nvPr/>
        </p:nvGrpSpPr>
        <p:grpSpPr>
          <a:xfrm>
            <a:off x="586591" y="1357863"/>
            <a:ext cx="8160331" cy="461249"/>
            <a:chOff x="586591" y="1357863"/>
            <a:chExt cx="8160331" cy="461249"/>
          </a:xfrm>
        </p:grpSpPr>
        <p:pic>
          <p:nvPicPr>
            <p:cNvPr id="271" name="Google Shape;271;p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272" name="Google Shape;272;p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273" name="Google Shape;273;p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274" name="Google Shape;274;p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275" name="Google Shape;275;p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276" name="Google Shape;276;p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277" name="Google Shape;277;p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278" name="Google Shape;278;p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279" name="Google Shape;279;p5"/>
          <p:cNvGrpSpPr/>
          <p:nvPr/>
        </p:nvGrpSpPr>
        <p:grpSpPr>
          <a:xfrm>
            <a:off x="556773" y="2046712"/>
            <a:ext cx="8190149" cy="514761"/>
            <a:chOff x="556773" y="2048915"/>
            <a:chExt cx="8190149" cy="514761"/>
          </a:xfrm>
        </p:grpSpPr>
        <p:pic>
          <p:nvPicPr>
            <p:cNvPr id="280" name="Google Shape;280;p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281" name="Google Shape;281;p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282" name="Google Shape;282;p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283" name="Google Shape;283;p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284" name="Google Shape;284;p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285" name="Google Shape;285;p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286" name="Google Shape;286;p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287" name="Google Shape;287;p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288" name="Google Shape;288;p5"/>
          <p:cNvGrpSpPr/>
          <p:nvPr/>
        </p:nvGrpSpPr>
        <p:grpSpPr>
          <a:xfrm>
            <a:off x="556774" y="2789071"/>
            <a:ext cx="8224342" cy="665684"/>
            <a:chOff x="556774" y="2749417"/>
            <a:chExt cx="8224342" cy="665684"/>
          </a:xfrm>
        </p:grpSpPr>
        <p:pic>
          <p:nvPicPr>
            <p:cNvPr id="289" name="Google Shape;289;p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290" name="Google Shape;290;p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291" name="Google Shape;291;p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292" name="Google Shape;292;p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293" name="Google Shape;293;p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294" name="Google Shape;294;p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295" name="Google Shape;295;p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296" name="Google Shape;296;p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297" name="Google Shape;297;p5"/>
          <p:cNvGrpSpPr/>
          <p:nvPr/>
        </p:nvGrpSpPr>
        <p:grpSpPr>
          <a:xfrm>
            <a:off x="602493" y="4402115"/>
            <a:ext cx="8132228" cy="457201"/>
            <a:chOff x="602493" y="4402115"/>
            <a:chExt cx="8132228" cy="457201"/>
          </a:xfrm>
        </p:grpSpPr>
        <p:pic>
          <p:nvPicPr>
            <p:cNvPr id="298" name="Google Shape;298;p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299" name="Google Shape;299;p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300" name="Google Shape;300;p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01" name="Google Shape;301;p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302" name="Google Shape;302;p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303" name="Google Shape;303;p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304" name="Google Shape;304;p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305" name="Google Shape;305;p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
        <p:nvSpPr>
          <p:cNvPr id="306" name="Google Shape;30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Execution</a:t>
            </a:r>
            <a:endParaRPr/>
          </a:p>
        </p:txBody>
      </p:sp>
      <p:sp>
        <p:nvSpPr>
          <p:cNvPr id="653" name="Google Shape;653;p5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Team executes on the items identified for inclusion in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Short daily meetings are held among team members (called daily Scrums) – usually no more than 15 minutes</a:t>
            </a:r>
            <a:endParaRPr/>
          </a:p>
          <a:p>
            <a:pPr marL="514350" lvl="0" indent="-285750" algn="l" rtl="0">
              <a:lnSpc>
                <a:spcPct val="100000"/>
              </a:lnSpc>
              <a:spcBef>
                <a:spcPts val="0"/>
              </a:spcBef>
              <a:spcAft>
                <a:spcPts val="0"/>
              </a:spcAft>
              <a:buClr>
                <a:schemeClr val="dk1"/>
              </a:buClr>
              <a:buSzPts val="1300"/>
              <a:buFont typeface="Arial"/>
              <a:buChar char="●"/>
            </a:pPr>
            <a:r>
              <a:rPr lang="en-US"/>
              <a:t>Each member briefly describes what they worked on the previous day, what they’re planning to work on today, and any “blockers” (issues preventing progress)</a:t>
            </a:r>
            <a:endParaRPr/>
          </a:p>
          <a:p>
            <a:pPr marL="514350" lvl="0" indent="-285750" algn="l" rtl="0">
              <a:lnSpc>
                <a:spcPct val="100000"/>
              </a:lnSpc>
              <a:spcBef>
                <a:spcPts val="0"/>
              </a:spcBef>
              <a:spcAft>
                <a:spcPts val="0"/>
              </a:spcAft>
              <a:buClr>
                <a:schemeClr val="dk1"/>
              </a:buClr>
              <a:buSzPts val="1300"/>
              <a:buFont typeface="Arial"/>
              <a:buChar char="●"/>
            </a:pPr>
            <a:r>
              <a:rPr lang="en-US"/>
              <a:t>As part of daily review, a sprint burndown chart can be used to assess whether or not the team is on track to complete what was committed to</a:t>
            </a:r>
            <a:endParaRPr/>
          </a:p>
        </p:txBody>
      </p:sp>
      <p:sp>
        <p:nvSpPr>
          <p:cNvPr id="654" name="Google Shape;654;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Review</a:t>
            </a:r>
            <a:endParaRPr/>
          </a:p>
        </p:txBody>
      </p:sp>
      <p:sp>
        <p:nvSpPr>
          <p:cNvPr id="660" name="Google Shape;660;p5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At the end of the iteration, team demonstrates for stakeholders what’s been accomplished during the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to show incremental value</a:t>
            </a:r>
            <a:endParaRPr/>
          </a:p>
        </p:txBody>
      </p:sp>
      <p:sp>
        <p:nvSpPr>
          <p:cNvPr id="661" name="Google Shape;66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Retrospective</a:t>
            </a:r>
            <a:endParaRPr/>
          </a:p>
        </p:txBody>
      </p:sp>
      <p:sp>
        <p:nvSpPr>
          <p:cNvPr id="667" name="Google Shape;667;p5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Team reflects on what went well during the last sprint</a:t>
            </a:r>
            <a:endParaRPr/>
          </a:p>
          <a:p>
            <a:pPr marL="514350" lvl="0" indent="-285750" algn="l" rtl="0">
              <a:lnSpc>
                <a:spcPct val="100000"/>
              </a:lnSpc>
              <a:spcBef>
                <a:spcPts val="0"/>
              </a:spcBef>
              <a:spcAft>
                <a:spcPts val="0"/>
              </a:spcAft>
              <a:buClr>
                <a:schemeClr val="dk1"/>
              </a:buClr>
              <a:buSzPts val="1300"/>
              <a:buFont typeface="Arial"/>
              <a:buChar char="●"/>
            </a:pPr>
            <a:r>
              <a:rPr lang="en-US"/>
              <a:t>Just as important (if not more so) is identifying specific areas for improvement to take into future sprints</a:t>
            </a:r>
            <a:endParaRPr/>
          </a:p>
          <a:p>
            <a:pPr marL="514350" lvl="0" indent="-285750" algn="l" rtl="0">
              <a:lnSpc>
                <a:spcPct val="100000"/>
              </a:lnSpc>
              <a:spcBef>
                <a:spcPts val="0"/>
              </a:spcBef>
              <a:spcAft>
                <a:spcPts val="0"/>
              </a:spcAft>
              <a:buClr>
                <a:schemeClr val="dk1"/>
              </a:buClr>
              <a:buSzPts val="1300"/>
              <a:buFont typeface="Arial"/>
              <a:buChar char="●"/>
            </a:pPr>
            <a:r>
              <a:rPr lang="en-US"/>
              <a:t>Outcome should include a set of action items to help steward improvement</a:t>
            </a:r>
            <a:endParaRPr/>
          </a:p>
        </p:txBody>
      </p:sp>
      <p:sp>
        <p:nvSpPr>
          <p:cNvPr id="668" name="Google Shape;668;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Team Reflection</a:t>
            </a:r>
            <a:endParaRPr dirty="0"/>
          </a:p>
        </p:txBody>
      </p:sp>
      <p:sp>
        <p:nvSpPr>
          <p:cNvPr id="674" name="Google Shape;674;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pic>
        <p:nvPicPr>
          <p:cNvPr id="675" name="Google Shape;675;p53" descr="Scrum lifecycle diagram"/>
          <p:cNvPicPr preferRelativeResize="0"/>
          <p:nvPr/>
        </p:nvPicPr>
        <p:blipFill rotWithShape="1">
          <a:blip r:embed="rId3">
            <a:alphaModFix/>
          </a:blip>
          <a:srcRect/>
          <a:stretch/>
        </p:blipFill>
        <p:spPr>
          <a:xfrm>
            <a:off x="2189986" y="1218374"/>
            <a:ext cx="4764028" cy="1639236"/>
          </a:xfrm>
          <a:prstGeom prst="rect">
            <a:avLst/>
          </a:prstGeom>
          <a:noFill/>
          <a:ln>
            <a:noFill/>
          </a:ln>
        </p:spPr>
      </p:pic>
      <p:sp>
        <p:nvSpPr>
          <p:cNvPr id="676" name="Google Shape;676;p53"/>
          <p:cNvSpPr txBox="1">
            <a:spLocks noGrp="1"/>
          </p:cNvSpPr>
          <p:nvPr>
            <p:ph type="subTitle" idx="1"/>
          </p:nvPr>
        </p:nvSpPr>
        <p:spPr>
          <a:xfrm>
            <a:off x="759450" y="3105508"/>
            <a:ext cx="7625100" cy="1639235"/>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In your assigned breakout room, discuss the following questions. Nominate someone to share results of the discussion.</a:t>
            </a:r>
            <a:br>
              <a:rPr lang="en-US"/>
            </a:b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the easiest to complete,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most difficult,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would you consider to be the most important, and why?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682" name="Google Shape;682;p54"/>
          <p:cNvSpPr txBox="1">
            <a:spLocks noGrp="1"/>
          </p:cNvSpPr>
          <p:nvPr>
            <p:ph type="body" idx="1"/>
          </p:nvPr>
        </p:nvSpPr>
        <p:spPr>
          <a:xfrm>
            <a:off x="3305325" y="2017875"/>
            <a:ext cx="5161500" cy="120055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Using information gathered during the previous discussion, work with your breakout room to build your Team Definition. Team Definition represents the team’s working agreement. Go through each activity executed during a sprint and set expectations for how your team will perform and ensure ongoing fidelity of each ceremony.</a:t>
            </a:r>
            <a:endParaRPr/>
          </a:p>
        </p:txBody>
      </p:sp>
      <p:sp>
        <p:nvSpPr>
          <p:cNvPr id="683" name="Google Shape;683;p5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Building the Team Definition</a:t>
            </a:r>
            <a:endParaRPr/>
          </a:p>
        </p:txBody>
      </p:sp>
      <p:sp>
        <p:nvSpPr>
          <p:cNvPr id="684" name="Google Shape;684;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0" name="Google Shape;690;p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ensuring that all scrum ceremonies are correctly followed: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691" name="Google Shape;691;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7" name="Google Shape;697;p5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True or False: Points assigned to sprint items should directly correspond with the number of hours the task is expected to take to complete.</a:t>
            </a:r>
            <a:endParaRPr b="1" i="1"/>
          </a:p>
          <a:p>
            <a:pPr marL="228600" lvl="0" indent="0" algn="l" rtl="0">
              <a:lnSpc>
                <a:spcPct val="100000"/>
              </a:lnSpc>
              <a:spcBef>
                <a:spcPts val="0"/>
              </a:spcBef>
              <a:spcAft>
                <a:spcPts val="0"/>
              </a:spcAft>
              <a:buClr>
                <a:schemeClr val="dk1"/>
              </a:buClr>
              <a:buSzPts val="1300"/>
              <a:buNone/>
            </a:pPr>
            <a:endParaRPr/>
          </a:p>
          <a:p>
            <a:pPr marL="228600" lvl="0" indent="0" algn="l" rtl="0">
              <a:lnSpc>
                <a:spcPct val="100000"/>
              </a:lnSpc>
              <a:spcBef>
                <a:spcPts val="0"/>
              </a:spcBef>
              <a:spcAft>
                <a:spcPts val="0"/>
              </a:spcAft>
              <a:buClr>
                <a:schemeClr val="dk1"/>
              </a:buClr>
              <a:buSzPts val="1300"/>
              <a:buNone/>
            </a:pPr>
            <a:r>
              <a:rPr lang="en-US"/>
              <a:t>Enter your answer in chat</a:t>
            </a:r>
            <a:endParaRPr/>
          </a:p>
        </p:txBody>
      </p:sp>
      <p:sp>
        <p:nvSpPr>
          <p:cNvPr id="698" name="Google Shape;698;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704" name="Google Shape;704;p5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keeping the backlog up to date and in correct priority order:</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705" name="Google Shape;705;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Working with JIRA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Project and Issue Tracking Software</a:t>
            </a:r>
            <a:endParaRPr/>
          </a:p>
        </p:txBody>
      </p:sp>
      <p:sp>
        <p:nvSpPr>
          <p:cNvPr id="716" name="Google Shape;716;p5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There are many applications in use to manage tech work – some oriented around service tickets; some around dev tasks, some around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Popular project and issue tracking software:</a:t>
            </a:r>
            <a:endParaRPr/>
          </a:p>
          <a:p>
            <a:pPr marL="514350" lvl="0" indent="-285750" algn="l" rtl="0">
              <a:lnSpc>
                <a:spcPct val="100000"/>
              </a:lnSpc>
              <a:spcBef>
                <a:spcPts val="0"/>
              </a:spcBef>
              <a:spcAft>
                <a:spcPts val="0"/>
              </a:spcAft>
              <a:buClr>
                <a:schemeClr val="dk1"/>
              </a:buClr>
              <a:buSzPts val="1300"/>
              <a:buFont typeface="Arial"/>
              <a:buChar char="●"/>
            </a:pPr>
            <a:r>
              <a:rPr lang="en-US"/>
              <a:t>JIRA</a:t>
            </a:r>
            <a:endParaRPr/>
          </a:p>
          <a:p>
            <a:pPr marL="514350" lvl="0" indent="-285750" algn="l" rtl="0">
              <a:lnSpc>
                <a:spcPct val="100000"/>
              </a:lnSpc>
              <a:spcBef>
                <a:spcPts val="0"/>
              </a:spcBef>
              <a:spcAft>
                <a:spcPts val="0"/>
              </a:spcAft>
              <a:buClr>
                <a:schemeClr val="dk1"/>
              </a:buClr>
              <a:buSzPts val="1300"/>
              <a:buFont typeface="Arial"/>
              <a:buChar char="●"/>
            </a:pPr>
            <a:r>
              <a:rPr lang="en-US"/>
              <a:t>Asana</a:t>
            </a:r>
            <a:endParaRPr/>
          </a:p>
          <a:p>
            <a:pPr marL="514350" lvl="0" indent="-285750" algn="l" rtl="0">
              <a:lnSpc>
                <a:spcPct val="100000"/>
              </a:lnSpc>
              <a:spcBef>
                <a:spcPts val="0"/>
              </a:spcBef>
              <a:spcAft>
                <a:spcPts val="0"/>
              </a:spcAft>
              <a:buClr>
                <a:schemeClr val="dk1"/>
              </a:buClr>
              <a:buSzPts val="1300"/>
              <a:buFont typeface="Arial"/>
              <a:buChar char="●"/>
            </a:pPr>
            <a:r>
              <a:rPr lang="en-US"/>
              <a:t>Trello</a:t>
            </a:r>
            <a:endParaRPr/>
          </a:p>
          <a:p>
            <a:pPr marL="514350" lvl="0" indent="-285750" algn="l" rtl="0">
              <a:lnSpc>
                <a:spcPct val="100000"/>
              </a:lnSpc>
              <a:spcBef>
                <a:spcPts val="0"/>
              </a:spcBef>
              <a:spcAft>
                <a:spcPts val="0"/>
              </a:spcAft>
              <a:buClr>
                <a:schemeClr val="dk1"/>
              </a:buClr>
              <a:buSzPts val="1300"/>
              <a:buFont typeface="Arial"/>
              <a:buChar char="●"/>
            </a:pPr>
            <a:r>
              <a:rPr lang="en-US"/>
              <a:t>Monday</a:t>
            </a:r>
            <a:endParaRPr/>
          </a:p>
          <a:p>
            <a:pPr marL="514350" lvl="0" indent="-285750" algn="l" rtl="0">
              <a:lnSpc>
                <a:spcPct val="100000"/>
              </a:lnSpc>
              <a:spcBef>
                <a:spcPts val="0"/>
              </a:spcBef>
              <a:spcAft>
                <a:spcPts val="0"/>
              </a:spcAft>
              <a:buClr>
                <a:schemeClr val="dk1"/>
              </a:buClr>
              <a:buSzPts val="1300"/>
              <a:buFont typeface="Arial"/>
              <a:buChar char="●"/>
            </a:pPr>
            <a:r>
              <a:rPr lang="en-US"/>
              <a:t>Zoho</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There are MANY others; this is a crowded space. In dev work, integration with tools used in the full dev cycle is important – testing, deployment, monitoring, etc.</a:t>
            </a:r>
            <a:endParaRPr/>
          </a:p>
        </p:txBody>
      </p:sp>
      <p:sp>
        <p:nvSpPr>
          <p:cNvPr id="717" name="Google Shape;717;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You experience our impact on a daily basis!</a:t>
            </a:r>
            <a:endParaRPr>
              <a:solidFill>
                <a:schemeClr val="dk1"/>
              </a:solidFill>
            </a:endParaRPr>
          </a:p>
        </p:txBody>
      </p:sp>
      <p:pic>
        <p:nvPicPr>
          <p:cNvPr id="312" name="Google Shape;312;p6"/>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13" name="Google Shape;313;p6"/>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14" name="Google Shape;314;p6"/>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15" name="Google Shape;315;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JIRA</a:t>
            </a:r>
            <a:endParaRPr/>
          </a:p>
        </p:txBody>
      </p:sp>
      <p:sp>
        <p:nvSpPr>
          <p:cNvPr id="723" name="Google Shape;723;p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part of a family of products from Atlassian. It can be configured to align with popular Agile methodologies.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functionality:</a:t>
            </a:r>
            <a:endParaRPr/>
          </a:p>
          <a:p>
            <a:pPr marL="514350" lvl="0" indent="-285750" algn="l" rtl="0">
              <a:lnSpc>
                <a:spcPct val="100000"/>
              </a:lnSpc>
              <a:spcBef>
                <a:spcPts val="0"/>
              </a:spcBef>
              <a:spcAft>
                <a:spcPts val="0"/>
              </a:spcAft>
              <a:buClr>
                <a:schemeClr val="dk1"/>
              </a:buClr>
              <a:buSzPts val="1300"/>
              <a:buFont typeface="Arial"/>
              <a:buChar char="●"/>
            </a:pPr>
            <a:r>
              <a:rPr lang="en-US"/>
              <a:t>Provides a central hub for design, coding, testing, collaboration, release, and maintenance</a:t>
            </a:r>
            <a:endParaRPr/>
          </a:p>
          <a:p>
            <a:pPr marL="514350" lvl="0" indent="-285750" algn="l" rtl="0">
              <a:lnSpc>
                <a:spcPct val="100000"/>
              </a:lnSpc>
              <a:spcBef>
                <a:spcPts val="0"/>
              </a:spcBef>
              <a:spcAft>
                <a:spcPts val="0"/>
              </a:spcAft>
              <a:buClr>
                <a:schemeClr val="dk1"/>
              </a:buClr>
              <a:buSzPts val="1300"/>
              <a:buFont typeface="Arial"/>
              <a:buChar char="●"/>
            </a:pPr>
            <a:r>
              <a:rPr lang="en-US"/>
              <a:t>Integrates with CI/CD systems</a:t>
            </a:r>
            <a:endParaRPr/>
          </a:p>
          <a:p>
            <a:pPr marL="514350" lvl="0" indent="-285750" algn="l" rtl="0">
              <a:lnSpc>
                <a:spcPct val="100000"/>
              </a:lnSpc>
              <a:spcBef>
                <a:spcPts val="0"/>
              </a:spcBef>
              <a:spcAft>
                <a:spcPts val="0"/>
              </a:spcAft>
              <a:buClr>
                <a:schemeClr val="dk1"/>
              </a:buClr>
              <a:buSzPts val="1300"/>
              <a:buFont typeface="Arial"/>
              <a:buChar char="●"/>
            </a:pPr>
            <a:r>
              <a:rPr lang="en-US"/>
              <a:t>Provides a feature backlog for planning purposes</a:t>
            </a:r>
            <a:endParaRPr/>
          </a:p>
          <a:p>
            <a:pPr marL="514350" lvl="0" indent="-285750" algn="l" rtl="0">
              <a:lnSpc>
                <a:spcPct val="100000"/>
              </a:lnSpc>
              <a:spcBef>
                <a:spcPts val="0"/>
              </a:spcBef>
              <a:spcAft>
                <a:spcPts val="0"/>
              </a:spcAft>
              <a:buClr>
                <a:schemeClr val="dk1"/>
              </a:buClr>
              <a:buSzPts val="1300"/>
              <a:buFont typeface="Arial"/>
              <a:buChar char="●"/>
            </a:pPr>
            <a:r>
              <a:rPr lang="en-US"/>
              <a:t>Enables Sprint planning</a:t>
            </a:r>
            <a:endParaRPr/>
          </a:p>
          <a:p>
            <a:pPr marL="514350" lvl="0" indent="-114300" algn="l" rtl="0">
              <a:lnSpc>
                <a:spcPct val="100000"/>
              </a:lnSpc>
              <a:spcBef>
                <a:spcPts val="0"/>
              </a:spcBef>
              <a:spcAft>
                <a:spcPts val="0"/>
              </a:spcAft>
              <a:buSzPts val="2700"/>
              <a:buFont typeface="Arial"/>
              <a:buNone/>
            </a:pPr>
            <a:endParaRPr/>
          </a:p>
          <a:p>
            <a:pPr marL="514350" lvl="0" indent="-114300" algn="l" rtl="0">
              <a:lnSpc>
                <a:spcPct val="100000"/>
              </a:lnSpc>
              <a:spcBef>
                <a:spcPts val="0"/>
              </a:spcBef>
              <a:spcAft>
                <a:spcPts val="0"/>
              </a:spcAft>
              <a:buSzPts val="2700"/>
              <a:buFont typeface="Arial"/>
              <a:buNone/>
            </a:pPr>
            <a:endParaRPr/>
          </a:p>
        </p:txBody>
      </p:sp>
      <p:sp>
        <p:nvSpPr>
          <p:cNvPr id="724" name="Google Shape;72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Basic Building Blocks of JIRA</a:t>
            </a:r>
            <a:endParaRPr/>
          </a:p>
        </p:txBody>
      </p:sp>
      <p:sp>
        <p:nvSpPr>
          <p:cNvPr id="730" name="Google Shape;730;p6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built around three basic concepts: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Projects: A collection of Issues, all oriented to one product or work initiative</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Issues: The basic element of work in JIRA. Includes the work to be done, as well as metadata about the work. This can be net new work, bug fixes, service tickets, etc. – any type of work</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Workflow: A record of the life of an Issue. Issues can only have one state at a given time. Transitions from one state to another can be tracked and controlled as needed</a:t>
            </a:r>
            <a:endParaRPr/>
          </a:p>
          <a:p>
            <a:pPr marL="514350" lvl="0" indent="-114300" algn="l" rtl="0">
              <a:lnSpc>
                <a:spcPct val="100000"/>
              </a:lnSpc>
              <a:spcBef>
                <a:spcPts val="0"/>
              </a:spcBef>
              <a:spcAft>
                <a:spcPts val="0"/>
              </a:spcAft>
              <a:buSzPts val="2700"/>
              <a:buFont typeface="Arial"/>
              <a:buNone/>
            </a:pPr>
            <a:endParaRPr/>
          </a:p>
        </p:txBody>
      </p:sp>
      <p:sp>
        <p:nvSpPr>
          <p:cNvPr id="731" name="Google Shape;731;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737" name="Google Shape;737;p6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Lifecycle of a JIRA Issue</a:t>
            </a:r>
            <a:endParaRPr/>
          </a:p>
        </p:txBody>
      </p:sp>
      <p:sp>
        <p:nvSpPr>
          <p:cNvPr id="738" name="Google Shape;738;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Using a Scrum Board</a:t>
            </a:r>
            <a:endParaRPr/>
          </a:p>
        </p:txBody>
      </p:sp>
      <p:sp>
        <p:nvSpPr>
          <p:cNvPr id="744" name="Google Shape;744;p63"/>
          <p:cNvSpPr txBox="1">
            <a:spLocks noGrp="1"/>
          </p:cNvSpPr>
          <p:nvPr>
            <p:ph type="subTitle" idx="1"/>
          </p:nvPr>
        </p:nvSpPr>
        <p:spPr>
          <a:xfrm>
            <a:off x="613700" y="1028374"/>
            <a:ext cx="7625100" cy="357813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Your Scrum board visually represents your workflow – the sequential state changes of your team’s work. A common configuration at Capital Group might be: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New Issues (in the form of features/stories/tasks/bugs, etc.) begin in a Product Backlog, as they are identified</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In Sprint Planning, Issues are refined and moved into the Sprint Backlog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Whether assigned a work item, or pulling it yourself, the board lets you choose an Issue and move it through the states in the defined Workflow for the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Often, your actions in other tools will result in a state change for an Issue; the board will update to reflect that change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endParaRPr/>
          </a:p>
        </p:txBody>
      </p:sp>
      <p:sp>
        <p:nvSpPr>
          <p:cNvPr id="745" name="Google Shape;745;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Example Scrum Board</a:t>
            </a:r>
            <a:endParaRPr/>
          </a:p>
        </p:txBody>
      </p:sp>
      <p:sp>
        <p:nvSpPr>
          <p:cNvPr id="751" name="Google Shape;751;p6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752" name="Google Shape;752;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64</a:t>
            </a:fld>
            <a:endParaRPr/>
          </a:p>
        </p:txBody>
      </p:sp>
      <p:pic>
        <p:nvPicPr>
          <p:cNvPr id="753" name="Google Shape;753;p64" descr="Graphical user interface, application, Teams&#10;&#10;Description automatically generated"/>
          <p:cNvPicPr preferRelativeResize="0"/>
          <p:nvPr/>
        </p:nvPicPr>
        <p:blipFill rotWithShape="1">
          <a:blip r:embed="rId3">
            <a:alphaModFix/>
          </a:blip>
          <a:srcRect/>
          <a:stretch/>
        </p:blipFill>
        <p:spPr>
          <a:xfrm>
            <a:off x="830877" y="1028375"/>
            <a:ext cx="7190745" cy="366354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Team Activity – Story Review</a:t>
            </a:r>
            <a:endParaRPr/>
          </a:p>
        </p:txBody>
      </p:sp>
      <p:sp>
        <p:nvSpPr>
          <p:cNvPr id="759" name="Google Shape;759;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65</a:t>
            </a:fld>
            <a:endParaRPr/>
          </a:p>
        </p:txBody>
      </p:sp>
      <p:pic>
        <p:nvPicPr>
          <p:cNvPr id="760" name="Google Shape;760;p65"/>
          <p:cNvPicPr preferRelativeResize="0"/>
          <p:nvPr/>
        </p:nvPicPr>
        <p:blipFill rotWithShape="1">
          <a:blip r:embed="rId3">
            <a:alphaModFix/>
          </a:blip>
          <a:srcRect/>
          <a:stretch/>
        </p:blipFill>
        <p:spPr>
          <a:xfrm>
            <a:off x="258792" y="1178330"/>
            <a:ext cx="4313208" cy="2080411"/>
          </a:xfrm>
          <a:prstGeom prst="rect">
            <a:avLst/>
          </a:prstGeom>
          <a:noFill/>
          <a:ln>
            <a:noFill/>
          </a:ln>
        </p:spPr>
      </p:pic>
      <p:pic>
        <p:nvPicPr>
          <p:cNvPr id="761" name="Google Shape;761;p65"/>
          <p:cNvPicPr preferRelativeResize="0"/>
          <p:nvPr/>
        </p:nvPicPr>
        <p:blipFill rotWithShape="1">
          <a:blip r:embed="rId4">
            <a:alphaModFix/>
          </a:blip>
          <a:srcRect/>
          <a:stretch/>
        </p:blipFill>
        <p:spPr>
          <a:xfrm>
            <a:off x="4190278" y="2953246"/>
            <a:ext cx="4366506" cy="1993405"/>
          </a:xfrm>
          <a:prstGeom prst="rect">
            <a:avLst/>
          </a:prstGeom>
          <a:noFill/>
          <a:ln>
            <a:noFill/>
          </a:ln>
        </p:spPr>
      </p:pic>
      <p:sp>
        <p:nvSpPr>
          <p:cNvPr id="762" name="Google Shape;762;p65"/>
          <p:cNvSpPr txBox="1"/>
          <p:nvPr/>
        </p:nvSpPr>
        <p:spPr>
          <a:xfrm>
            <a:off x="4787660" y="1178330"/>
            <a:ext cx="398540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Review the two stories displayed here – what are some key differences you see between the two? Which of the two do you think is better structured, and why? For the one less structured, how might you go about correcting it?</a:t>
            </a:r>
            <a:endParaRPr/>
          </a:p>
        </p:txBody>
      </p:sp>
      <p:sp>
        <p:nvSpPr>
          <p:cNvPr id="763" name="Google Shape;763;p65"/>
          <p:cNvSpPr txBox="1"/>
          <p:nvPr/>
        </p:nvSpPr>
        <p:spPr>
          <a:xfrm>
            <a:off x="204874" y="3413282"/>
            <a:ext cx="39854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Discuss as a breakout room and nominate someone to share your group’s findings.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69" name="Google Shape;769;p66"/>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Story description: As a customer of the online ordering system, I want to be able to add new items to my shopping cart, update items already in the cart (e.g., adjust quantities), and remove items from the cart that I no longer wish to purchase so that I can effectively manage and submit an order.</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Acceptance criteria: I can add a new item to the cart, I can update quantities on an item that is already in my cart, and I can remove items that I no longer wish to purchase.</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Story Points: 13</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As a team (in your breakout room), create new stories that break this larger task down into more manageable “bites”. Include description, acceptance criteria, and estimate points for relative level of effort. Also, identify any additional concerns or edge cases that should be considered; capture that information in a card as well.</a:t>
            </a:r>
            <a:endParaRPr/>
          </a:p>
          <a:p>
            <a:pPr marL="457200" lvl="0" indent="-228600" algn="l" rtl="0">
              <a:lnSpc>
                <a:spcPct val="90000"/>
              </a:lnSpc>
              <a:spcBef>
                <a:spcPts val="1000"/>
              </a:spcBef>
              <a:spcAft>
                <a:spcPts val="0"/>
              </a:spcAft>
              <a:buClr>
                <a:srgbClr val="FFFFFF"/>
              </a:buClr>
              <a:buSzPts val="1200"/>
              <a:buNone/>
            </a:pPr>
            <a:endParaRPr/>
          </a:p>
        </p:txBody>
      </p:sp>
      <p:sp>
        <p:nvSpPr>
          <p:cNvPr id="770" name="Google Shape;770;p66"/>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Breaking down a large story into smaller tasks</a:t>
            </a:r>
            <a:endParaRPr/>
          </a:p>
        </p:txBody>
      </p:sp>
      <p:sp>
        <p:nvSpPr>
          <p:cNvPr id="771" name="Google Shape;771;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77" name="Google Shape;777;p67"/>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Share your team’s stories with another team in a different breakout room. The other team will examine the stories you’ve created and provide feedback for the following on them.</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Is all required detail included? Is anything missing?</a:t>
            </a:r>
            <a:endParaRPr/>
          </a:p>
          <a:p>
            <a:pPr marL="457200" lvl="0" indent="-228600" algn="l" rtl="0">
              <a:lnSpc>
                <a:spcPct val="90000"/>
              </a:lnSpc>
              <a:spcBef>
                <a:spcPts val="1000"/>
              </a:spcBef>
              <a:spcAft>
                <a:spcPts val="0"/>
              </a:spcAft>
              <a:buClr>
                <a:srgbClr val="FFFFFF"/>
              </a:buClr>
              <a:buSzPts val="1200"/>
              <a:buNone/>
            </a:pPr>
            <a:r>
              <a:rPr lang="en-US"/>
              <a:t>With the provided stories, do you feel like you have enough information to successfully complete that feature?</a:t>
            </a:r>
            <a:endParaRPr/>
          </a:p>
          <a:p>
            <a:pPr marL="457200" lvl="0" indent="-228600" algn="l" rtl="0">
              <a:lnSpc>
                <a:spcPct val="90000"/>
              </a:lnSpc>
              <a:spcBef>
                <a:spcPts val="1000"/>
              </a:spcBef>
              <a:spcAft>
                <a:spcPts val="0"/>
              </a:spcAft>
              <a:buClr>
                <a:srgbClr val="FFFFFF"/>
              </a:buClr>
              <a:buSzPts val="1200"/>
              <a:buNone/>
            </a:pPr>
            <a:r>
              <a:rPr lang="en-US"/>
              <a:t>Would you suggest any updates to the story to improve?</a:t>
            </a:r>
            <a:endParaRPr/>
          </a:p>
          <a:p>
            <a:pPr marL="457200" lvl="0" indent="-228600" algn="l" rtl="0">
              <a:lnSpc>
                <a:spcPct val="90000"/>
              </a:lnSpc>
              <a:spcBef>
                <a:spcPts val="1000"/>
              </a:spcBef>
              <a:spcAft>
                <a:spcPts val="0"/>
              </a:spcAft>
              <a:buClr>
                <a:srgbClr val="FFFFFF"/>
              </a:buClr>
              <a:buSzPts val="1200"/>
              <a:buNone/>
            </a:pPr>
            <a:r>
              <a:rPr lang="en-US"/>
              <a:t>Review the number of story points assigned – do you agree with the number? Why or why not, and how would you adjust?</a:t>
            </a:r>
            <a:endParaRPr/>
          </a:p>
        </p:txBody>
      </p:sp>
      <p:sp>
        <p:nvSpPr>
          <p:cNvPr id="778" name="Google Shape;778;p6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Grooming the backlog</a:t>
            </a:r>
            <a:endParaRPr/>
          </a:p>
        </p:txBody>
      </p:sp>
      <p:sp>
        <p:nvSpPr>
          <p:cNvPr id="779" name="Google Shape;779;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DevSecOps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“Shift Left” Testing Approach</a:t>
            </a:r>
            <a:endParaRPr/>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Common Security Attacks</a:t>
            </a:r>
            <a:endParaRPr>
              <a:solidFill>
                <a:schemeClr val="dk1"/>
              </a:solidFill>
            </a:endParaRPr>
          </a:p>
        </p:txBody>
      </p:sp>
      <p:sp>
        <p:nvSpPr>
          <p:cNvPr id="797" name="Google Shape;797;p7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Denial of Service (DoS or </a:t>
            </a:r>
            <a:r>
              <a:rPr lang="en-US" sz="1500" b="0" i="0" u="none" strike="noStrike" cap="none" dirty="0" err="1">
                <a:solidFill>
                  <a:srgbClr val="404040"/>
                </a:solidFill>
                <a:latin typeface="Arial"/>
                <a:ea typeface="Arial"/>
                <a:cs typeface="Arial"/>
                <a:sym typeface="Arial"/>
              </a:rPr>
              <a:t>DDos</a:t>
            </a:r>
            <a:r>
              <a:rPr lang="en-US" sz="1500" b="0" i="0" u="none" strike="noStrike" cap="none" dirty="0">
                <a:solidFill>
                  <a:srgbClr val="404040"/>
                </a:solidFill>
                <a:latin typeface="Arial"/>
                <a:ea typeface="Arial"/>
                <a:cs typeface="Arial"/>
                <a:sym typeface="Arial"/>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SQL injection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Large files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Cross Site Scripting (XSS)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Credential stuffing</a:t>
            </a:r>
            <a:endParaRPr dirty="0"/>
          </a:p>
        </p:txBody>
      </p:sp>
      <p:sp>
        <p:nvSpPr>
          <p:cNvPr id="798" name="Google Shape;798;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04" name="Google Shape;804;p7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Server “flooded” with so much bogus traffic that systems are unable to serve valid requests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Alternatively, instruction(s) received that trigger a server or system “crash”</a:t>
            </a:r>
            <a:endParaRPr/>
          </a:p>
        </p:txBody>
      </p:sp>
      <p:sp>
        <p:nvSpPr>
          <p:cNvPr id="805" name="Google Shape;805;p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1" name="Google Shape;811;p7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Common flooding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Buffer overflow (most common type)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ICMP flood (AKA “smurf attack” or “ping of death”)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SYN flood</a:t>
            </a:r>
            <a:endParaRPr/>
          </a:p>
        </p:txBody>
      </p:sp>
      <p:sp>
        <p:nvSpPr>
          <p:cNvPr id="812" name="Google Shape;812;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8" name="Google Shape;818;p7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Crash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Often involves send of data targeting common classes of bug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Request used to crash or severely destabilize the system</a:t>
            </a:r>
            <a:endParaRPr/>
          </a:p>
        </p:txBody>
      </p:sp>
      <p:sp>
        <p:nvSpPr>
          <p:cNvPr id="819" name="Google Shape;819;p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25" name="Google Shape;825;p7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profile as DoS but uses multiple systems to orchestrate the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Provides attacker with advantages</a:t>
            </a:r>
            <a:endParaRPr/>
          </a:p>
        </p:txBody>
      </p:sp>
      <p:sp>
        <p:nvSpPr>
          <p:cNvPr id="826" name="Google Shape;826;p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32" name="Google Shape;832;p7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Potential advantages for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More agents means more power behind the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Location of attack is difficult to detect (often globally-routed)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Easier to shut down a single attack machine than multiple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Identity of attacker is more easily disguised</a:t>
            </a:r>
            <a:endParaRPr/>
          </a:p>
        </p:txBody>
      </p:sp>
      <p:sp>
        <p:nvSpPr>
          <p:cNvPr id="833" name="Google Shape;833;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Denial of Service</a:t>
            </a:r>
            <a:endParaRPr>
              <a:solidFill>
                <a:schemeClr val="dk1"/>
              </a:solidFill>
            </a:endParaRPr>
          </a:p>
        </p:txBody>
      </p:sp>
      <p:sp>
        <p:nvSpPr>
          <p:cNvPr id="839" name="Google Shape;839;p7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service has good AuthN/AuthZ in place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a proxy or gateway and configure throttling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Production, disable ICMP pings or use rate-limit for ICMP requests (e.g., using iptables)</a:t>
            </a:r>
            <a:endParaRPr/>
          </a:p>
        </p:txBody>
      </p:sp>
      <p:sp>
        <p:nvSpPr>
          <p:cNvPr id="840" name="Google Shape;840;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fef7a34216_0_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846" name="Google Shape;846;gfef7a34216_0_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When we shift left in Devops, what exactly is being shifted left?</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Planning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Testing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Deploying</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847" name="Google Shape;847;gfef7a34216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854" name="Google Shape;854;p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Denial of Service</a:t>
            </a:r>
            <a:endParaRPr/>
          </a:p>
        </p:txBody>
      </p:sp>
      <p:sp>
        <p:nvSpPr>
          <p:cNvPr id="855" name="Google Shape;855;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SQL Injection</a:t>
            </a:r>
            <a:endParaRPr>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injects SQL (Structured Query Language) queries into app flow (e.g., UI)</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some cases, injected SQL used to retrieve additional sensitive detail</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other cases, injected SQL used to alter or damage a company’s critical data</a:t>
            </a:r>
            <a:endParaRPr/>
          </a:p>
        </p:txBody>
      </p:sp>
      <p:sp>
        <p:nvSpPr>
          <p:cNvPr id="862" name="Google Shape;862;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Describe key aspects of iterative software development and understand your role in the process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Participate in Agile work efforts in a confident and meaningful way</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Understand and help to improve the DevSecOps culture at Capital Group</a:t>
            </a:r>
            <a:endParaRPr/>
          </a:p>
          <a:p>
            <a:pPr marL="457200" marR="0" lvl="0" indent="-323850" algn="l" rtl="0">
              <a:lnSpc>
                <a:spcPct val="150000"/>
              </a:lnSpc>
              <a:spcBef>
                <a:spcPts val="2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 within JIRA to manage work and break down complex tasks</a:t>
            </a:r>
            <a:endParaRPr/>
          </a:p>
          <a:p>
            <a:pPr marL="457200" marR="0" lvl="0" indent="-323850" algn="l" rtl="0">
              <a:lnSpc>
                <a:spcPct val="150000"/>
              </a:lnSpc>
              <a:spcBef>
                <a:spcPts val="2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GitHub to effectually manage and contribute on important source code assets</a:t>
            </a:r>
            <a:endParaRPr sz="1500" b="0" i="0" u="none" strike="noStrike" cap="none">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At the end of this course you will be able to:</a:t>
            </a:r>
            <a:endParaRPr sz="1800" b="1" i="0" u="none" strike="noStrike" cap="none">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In-band</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Blind</a:t>
            </a:r>
            <a:endParaRPr/>
          </a:p>
        </p:txBody>
      </p:sp>
      <p:sp>
        <p:nvSpPr>
          <p:cNvPr id="869" name="Google Shape;86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existing channel of communication for an attack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Error-based – attacker performs actions that cause errors in order to gather “intel” about database structure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sends separate, independent data queries to a server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Called blind because results of query are not sent back to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Relies on response and behavior patterns of server so slower to execute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Boolean – attacker sends SQL query to database and determines if attack valid based on response received (true or false)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Time-based – attacker sends SQL query to database and determines if attack valid based on amount of time taken to process</a:t>
            </a:r>
            <a:endParaRPr/>
          </a:p>
        </p:txBody>
      </p:sp>
      <p:sp>
        <p:nvSpPr>
          <p:cNvPr id="890" name="Google Shape;89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well-defined contracts to explicitly map expected results from application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Sanitize inputs and use parameterized queries in code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 Web Application Firewall that includes protections at the application layer (including protection against SQL Injection)</a:t>
            </a:r>
            <a:endParaRPr/>
          </a:p>
        </p:txBody>
      </p:sp>
      <p:sp>
        <p:nvSpPr>
          <p:cNvPr id="897" name="Google Shape;897;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903" name="Google Shape;903;p8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SQL Injection</a:t>
            </a:r>
            <a:endParaRPr/>
          </a:p>
        </p:txBody>
      </p:sp>
      <p:sp>
        <p:nvSpPr>
          <p:cNvPr id="904" name="Google Shape;90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85</a:t>
            </a:fld>
            <a:endParaRPr/>
          </a:p>
        </p:txBody>
      </p:sp>
      <p:pic>
        <p:nvPicPr>
          <p:cNvPr id="905" name="Google Shape;905;p84"/>
          <p:cNvPicPr preferRelativeResize="0"/>
          <p:nvPr/>
        </p:nvPicPr>
        <p:blipFill rotWithShape="1">
          <a:blip r:embed="rId3">
            <a:alphaModFix/>
          </a:blip>
          <a:srcRect/>
          <a:stretch/>
        </p:blipFill>
        <p:spPr>
          <a:xfrm>
            <a:off x="3664220" y="1916007"/>
            <a:ext cx="5223205" cy="164243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Large Files</a:t>
            </a:r>
            <a:endParaRPr>
              <a:solidFill>
                <a:schemeClr val="dk1"/>
              </a:solidFill>
            </a:endParaRPr>
          </a:p>
        </p:txBody>
      </p:sp>
      <p:sp>
        <p:nvSpPr>
          <p:cNvPr id="911" name="Google Shape;911;p8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Sometimes resembles another form of Denial of Service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attempts to send one (or several) very large files as upload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also occur with extremely large payloads (JSON or XML bodies)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 a result, network connectivity to servers or services can become “clogged”</a:t>
            </a:r>
            <a:endParaRPr/>
          </a:p>
        </p:txBody>
      </p:sp>
      <p:sp>
        <p:nvSpPr>
          <p:cNvPr id="912" name="Google Shape;912;p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Large Files</a:t>
            </a:r>
            <a:endParaRPr>
              <a:solidFill>
                <a:schemeClr val="dk1"/>
              </a:solidFill>
            </a:endParaRPr>
          </a:p>
        </p:txBody>
      </p:sp>
      <p:sp>
        <p:nvSpPr>
          <p:cNvPr id="918" name="Google Shape;918;p8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configuration to limit file/payload sizes and number of concurrent connections from a client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timeouts judiciously to prevent large file operations from completing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Can also leverage MIME types as a way to limit acceptable types of data</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Finally, proxies or gateways (WAF) can be configured for mitigation at the network layer</a:t>
            </a:r>
            <a:endParaRPr/>
          </a:p>
        </p:txBody>
      </p:sp>
      <p:sp>
        <p:nvSpPr>
          <p:cNvPr id="919" name="Google Shape;919;p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25" name="Google Shape;925;p8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 type of injection – but script instead of SQL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uses inputs to attempt injection of a &lt;script&gt;…&lt;/script&gt; element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An example could be posting a comment with a link that routes to a malicious site</a:t>
            </a:r>
            <a:endParaRPr/>
          </a:p>
        </p:txBody>
      </p:sp>
      <p:sp>
        <p:nvSpPr>
          <p:cNvPr id="926" name="Google Shape;926;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Without inspection for malicious content, &lt;script&gt; can be returned (and executed) in user’s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content can include JavaScript, HTML, Flash,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Really, any code that browser can execute</a:t>
            </a:r>
            <a:endParaRPr/>
          </a:p>
        </p:txBody>
      </p:sp>
      <p:sp>
        <p:nvSpPr>
          <p:cNvPr id="933" name="Google Shape;93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One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methodologies and iterative software development</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Lifecycle (SDLC)</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Two</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The Agile Manifesto and best practices in Agile/Scrum</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Working with JIRA</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Common forms of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Stealing cookie or session information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Redirects to web content controlled by an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Executing malicious operations on user’s machine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Leveraging impersonation for elevated privilege</a:t>
            </a:r>
            <a:endParaRPr/>
          </a:p>
        </p:txBody>
      </p:sp>
      <p:sp>
        <p:nvSpPr>
          <p:cNvPr id="940" name="Google Shape;94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Stored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Injected script permanently stored on target servers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include storage in database, forum, comment field,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Reflected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is indirectly transferred back to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When user clicks on malicious link, code gets injected into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code then reflected back to user under the cover of “valid” site interaction for immediate execution</a:t>
            </a:r>
            <a:endParaRPr/>
          </a:p>
        </p:txBody>
      </p:sp>
      <p:sp>
        <p:nvSpPr>
          <p:cNvPr id="954" name="Google Shape;954;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DOM-based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Takes advantage of sites that copy input to DOM without validation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to reflected in that victim is tricked into sending malicious code 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67" name="Google Shape;967;p93"/>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Encode and validate everywhere – do not trust user inputs, escape outputs, and manage response headers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libraries with utility handlers where possible (e.g., Jinja or Django)</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Quote every attribute of every tag in HTML</a:t>
            </a:r>
            <a:endParaRPr/>
          </a:p>
        </p:txBody>
      </p:sp>
      <p:sp>
        <p:nvSpPr>
          <p:cNvPr id="968" name="Google Shape;968;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74" name="Google Shape;974;p94"/>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HttpOnly directive on custom cookie response headers (i.e., “Set-Cookie”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the “X-Content-Type-Options: nosniff” to prevent MIME type sniffing (i.e., dynamic changes to Content-Type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Leverage network components like WAF with built-in protection to intersect at the network layer</a:t>
            </a:r>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r>
              <a:rPr lang="en-US" sz="1100" b="0" i="0" u="sng" strike="noStrike" cap="none">
                <a:solidFill>
                  <a:srgbClr val="404040"/>
                </a:solidFill>
                <a:latin typeface="Arial"/>
                <a:ea typeface="Arial"/>
                <a:cs typeface="Arial"/>
                <a:sym typeface="Arial"/>
                <a:hlinkClick r:id="rId3">
                  <a:extLst>
                    <a:ext uri="{A12FA001-AC4F-418D-AE19-62706E023703}">
                      <ahyp:hlinkClr xmlns:ahyp="http://schemas.microsoft.com/office/drawing/2018/hyperlinkcolor" val="tx"/>
                    </a:ext>
                  </a:extLst>
                </a:hlinkClick>
              </a:rPr>
              <a:t>https://cheatsheetseries.owasp.org/cheatsheets/Cross_Site_Scripting_Prevention_Cheat_Sheet.html</a:t>
            </a:r>
            <a:endParaRPr sz="11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p:txBody>
      </p:sp>
      <p:sp>
        <p:nvSpPr>
          <p:cNvPr id="975" name="Google Shape;975;p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982" name="Google Shape;982;p95"/>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Cross Site Scripting</a:t>
            </a:r>
            <a:endParaRPr/>
          </a:p>
        </p:txBody>
      </p:sp>
      <p:sp>
        <p:nvSpPr>
          <p:cNvPr id="983" name="Google Shape;983;p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89" name="Google Shape;989;p9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Attackers use lists of compromised credentials to try and find a breach</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Based on assumption that many users reuse same credentials across sites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bots, automation, and scale</a:t>
            </a:r>
            <a:endParaRPr/>
          </a:p>
        </p:txBody>
      </p:sp>
      <p:sp>
        <p:nvSpPr>
          <p:cNvPr id="990" name="Google Shape;990;p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96" name="Google Shape;996;p9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Like a brute force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instead of random strings, uses existing lists of known credentials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Powered by broad availability of compromised info and increasing sophistication of bots &amp; automation </a:t>
            </a:r>
            <a:endParaRPr/>
          </a:p>
        </p:txBody>
      </p:sp>
      <p:sp>
        <p:nvSpPr>
          <p:cNvPr id="997" name="Google Shape;997;p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1003" name="Google Shape;1003;p9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sets up bot able to attempt login for multiple accounts in parallel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an automated process to test effectiveness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Monitors for breaches and pulls/retains sensitive detail when found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 parallel attempts, often fakes IP addresses to make difficult to trace</a:t>
            </a:r>
            <a:endParaRPr/>
          </a:p>
        </p:txBody>
      </p:sp>
      <p:sp>
        <p:nvSpPr>
          <p:cNvPr id="1004" name="Google Shape;1004;p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15754</Words>
  <Application>Microsoft Office PowerPoint</Application>
  <PresentationFormat>On-screen Show (16:9)</PresentationFormat>
  <Paragraphs>2042</Paragraphs>
  <Slides>268</Slides>
  <Notes>266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268</vt:i4>
      </vt:variant>
    </vt:vector>
  </HeadingPairs>
  <TitlesOfParts>
    <vt:vector size="279" baseType="lpstr">
      <vt:lpstr>Noto Sans Symbols</vt:lpstr>
      <vt:lpstr>Courier New</vt:lpstr>
      <vt:lpstr>Wingdings</vt:lpstr>
      <vt:lpstr>Merriweather</vt:lpstr>
      <vt:lpstr>Montserrat</vt:lpstr>
      <vt:lpstr>Inter</vt:lpstr>
      <vt:lpstr>Arial</vt:lpstr>
      <vt:lpstr>Montserrat Medium</vt:lpstr>
      <vt:lpstr>Calibri</vt:lpstr>
      <vt:lpstr>Trebuchet MS</vt:lpstr>
      <vt:lpstr>Pluralsight default theme</vt:lpstr>
      <vt:lpstr> Welcome EIC EDGE – Week 1 Software Development Methodology</vt:lpstr>
      <vt:lpstr>Hello</vt:lpstr>
      <vt:lpstr>Prerequisites</vt:lpstr>
      <vt:lpstr>Why study these subjects?</vt:lpstr>
      <vt:lpstr>We teach over 400 technology topics</vt:lpstr>
      <vt:lpstr>You experience our impact on a daily basis!</vt:lpstr>
      <vt:lpstr>My pledge to you</vt:lpstr>
      <vt:lpstr>Objectives</vt:lpstr>
      <vt:lpstr>Agenda</vt:lpstr>
      <vt:lpstr>Agenda</vt:lpstr>
      <vt:lpstr>How we’re going to work together</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Software Development Lifecyle (SDLC)</vt:lpstr>
      <vt:lpstr>Software Development Lifecycle (SDLC)</vt:lpstr>
      <vt:lpstr>Plan Phase</vt:lpstr>
      <vt:lpstr>Develop Phase</vt:lpstr>
      <vt:lpstr>Test Phase</vt:lpstr>
      <vt:lpstr>Release Phase</vt:lpstr>
      <vt:lpstr>Operate Phase</vt:lpstr>
      <vt:lpstr>Feedback Phase</vt:lpstr>
      <vt:lpstr>Elements of a Full-Stack App and HTTP Request/Response Cycle</vt:lpstr>
      <vt:lpstr>WORKSHOP:</vt:lpstr>
      <vt:lpstr>WORKSHOP:</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Scrum Roles</vt:lpstr>
      <vt:lpstr>Scrum Roles</vt:lpstr>
      <vt:lpstr>Scrum Roles</vt:lpstr>
      <vt:lpstr>Scrum Roles</vt:lpstr>
      <vt:lpstr>Product Backlog</vt:lpstr>
      <vt:lpstr>Backlog Grooming</vt:lpstr>
      <vt:lpstr>Sprint Planning</vt:lpstr>
      <vt:lpstr>Sprint Execution</vt:lpstr>
      <vt:lpstr>Sprint Review</vt:lpstr>
      <vt:lpstr>Sprint Retrospective</vt:lpstr>
      <vt:lpstr>Team Reflection</vt:lpstr>
      <vt:lpstr>WORKSHOP:</vt:lpstr>
      <vt:lpstr>Knowledge Check</vt:lpstr>
      <vt:lpstr>Knowledge Check</vt:lpstr>
      <vt:lpstr>Knowledge Check</vt:lpstr>
      <vt:lpstr>Working with JIRA</vt:lpstr>
      <vt:lpstr>Overview of Project and Issue Tracking Software</vt:lpstr>
      <vt:lpstr>Overview of JIRA</vt:lpstr>
      <vt:lpstr>Basic Building Blocks of JIRA</vt:lpstr>
      <vt:lpstr>DEMO:</vt:lpstr>
      <vt:lpstr>Using a Scrum Board</vt:lpstr>
      <vt:lpstr>Example Scrum Board</vt:lpstr>
      <vt:lpstr>Team Activity – Story Review</vt:lpstr>
      <vt:lpstr>LAB:</vt:lpstr>
      <vt:lpstr>LAB:</vt:lpstr>
      <vt:lpstr>Introduction to DevSecOps</vt:lpstr>
      <vt:lpstr>“Shift Left” Testing Approach</vt:lpstr>
      <vt:lpstr>Common Security Attacks</vt:lpstr>
      <vt:lpstr>Denial of Service (DoS)</vt:lpstr>
      <vt:lpstr>Denial of Service (DoS)</vt:lpstr>
      <vt:lpstr>Denial of Service (DoS)</vt:lpstr>
      <vt:lpstr>Distributed Denial of Service (DDoS)</vt:lpstr>
      <vt:lpstr>Distributed Denial of Service (DDoS)</vt:lpstr>
      <vt:lpstr>Defending Against Denial of Service</vt:lpstr>
      <vt:lpstr>Knowledge Check</vt:lpstr>
      <vt:lpstr>DEMO:</vt:lpstr>
      <vt:lpstr>SQL Injection</vt:lpstr>
      <vt:lpstr>Types of SQL Injection Attack</vt:lpstr>
      <vt:lpstr>In-band SQL Injection</vt:lpstr>
      <vt:lpstr>Blind SQL Injection</vt:lpstr>
      <vt:lpstr>Blind SQL Injection</vt:lpstr>
      <vt:lpstr>Defending Against SQL Injection</vt:lpstr>
      <vt:lpstr>LAB:</vt:lpstr>
      <vt:lpstr>Large Files</vt:lpstr>
      <vt:lpstr>Defending Against Large Files</vt:lpstr>
      <vt:lpstr>Cross Site Scripting (XSS)</vt:lpstr>
      <vt:lpstr>Cross Site Scripting (XSS)</vt:lpstr>
      <vt:lpstr>Cross Site Scripting (XSS)</vt:lpstr>
      <vt:lpstr>Cross Site Scripting (XSS)</vt:lpstr>
      <vt:lpstr>Cross Site Scripting (XSS)</vt:lpstr>
      <vt:lpstr>Cross Site Scripting (XSS)</vt:lpstr>
      <vt:lpstr>Defending Against Cross Site Scripting</vt:lpstr>
      <vt:lpstr>Defending Against Cross Site Scripting</vt:lpstr>
      <vt:lpstr>DEMO:</vt:lpstr>
      <vt:lpstr>Credential Stuffing</vt:lpstr>
      <vt:lpstr>Credential Stuffing</vt:lpstr>
      <vt:lpstr>Credential Stuffing</vt:lpstr>
      <vt:lpstr>Defending Against Credential Stuffing</vt:lpstr>
      <vt:lpstr>Defending Against Credential Stuffing</vt:lpstr>
      <vt:lpstr>Defending Against Credential Stuffing</vt:lpstr>
      <vt:lpstr>Knowledge Check</vt:lpstr>
      <vt:lpstr>Knowledge Check</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Assessing Security Risks (Plan Phase)</vt:lpstr>
      <vt:lpstr>Assessing Security Risks</vt:lpstr>
      <vt:lpstr>Threat Modeling</vt:lpstr>
      <vt:lpstr>Threat Modeling</vt:lpstr>
      <vt:lpstr>LAB:</vt:lpstr>
      <vt:lpstr>Threat Modeling</vt:lpstr>
      <vt:lpstr>Threat Modeling – Key Considerations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DevSecOps</vt:lpstr>
      <vt:lpstr>LAB:</vt:lpstr>
      <vt:lpstr>Where Can I Go For Help?</vt:lpstr>
      <vt:lpstr>Introduction to Test-Driven Development (TDD)</vt:lpstr>
      <vt:lpstr>Benefits to be experienced with automated testing</vt:lpstr>
      <vt:lpstr>Balancing Speed &amp; Quality</vt:lpstr>
      <vt:lpstr>What if we wrote our tests first?</vt:lpstr>
      <vt:lpstr>Test Driven Development – basic sequence</vt:lpstr>
      <vt:lpstr>Test-Driven Development (TDD) and the 3 Laws</vt:lpstr>
      <vt:lpstr>Understanding TDD</vt:lpstr>
      <vt:lpstr>Best practices with TDD</vt:lpstr>
      <vt:lpstr>To be effective, automated unit tests need to follow FIRST:</vt:lpstr>
      <vt:lpstr>Challenges</vt:lpstr>
      <vt:lpstr>Challenges</vt:lpstr>
      <vt:lpstr>Knowledge Check</vt:lpstr>
      <vt:lpstr>Knowledge Check</vt:lpstr>
      <vt:lpstr>Testing Strategies</vt:lpstr>
      <vt:lpstr>Using the Agile Testing Quadrant</vt:lpstr>
      <vt:lpstr>Testing Quadrant</vt:lpstr>
      <vt:lpstr>At times, without vigilance, we may find that our software testing resembles an ice cream cone rather than a pyramid</vt:lpstr>
      <vt:lpstr>Test Pyramid</vt:lpstr>
      <vt:lpstr>Test Pyramid</vt:lpstr>
      <vt:lpstr>Test Pyramid</vt:lpstr>
      <vt:lpstr>Reflection</vt:lpstr>
      <vt:lpstr>Managing Software Quality</vt:lpstr>
      <vt:lpstr>Using Test Coverage to evaluate the completeness &amp; effectiveness of our tests</vt:lpstr>
      <vt:lpstr>Wrangling “Technical Debt”</vt:lpstr>
      <vt:lpstr>End-to-End (E2E) Automated Tests</vt:lpstr>
      <vt:lpstr>Unit Testing Frameworks</vt:lpstr>
      <vt:lpstr>Purpose of a unit testing framework</vt:lpstr>
      <vt:lpstr>Popular unit testing frameworks for Python</vt:lpstr>
      <vt:lpstr>Where does a unit test come in the development cycle?</vt:lpstr>
      <vt:lpstr>Writing Unit Tests in UnitTest</vt:lpstr>
      <vt:lpstr>unittest Module</vt:lpstr>
      <vt:lpstr>unittest Module</vt:lpstr>
      <vt:lpstr>unittest Module</vt:lpstr>
      <vt:lpstr>unittest Module</vt:lpstr>
      <vt:lpstr>unittest Module</vt:lpstr>
      <vt:lpstr>unittest Module</vt:lpstr>
      <vt:lpstr>unittest Module – Setup and Teardown</vt:lpstr>
      <vt:lpstr>unittest Module – Setup and Teardown</vt:lpstr>
      <vt:lpstr>unittest Module – Setup and Teardown</vt:lpstr>
      <vt:lpstr>unittest Module – Skipping Tests</vt:lpstr>
      <vt:lpstr>Mocking – Testing Components in Isolation</vt:lpstr>
      <vt:lpstr>Mocking / Test Doubles</vt:lpstr>
      <vt:lpstr>Mocking / Test Doubles</vt:lpstr>
      <vt:lpstr>Dummies</vt:lpstr>
      <vt:lpstr>Stubs</vt:lpstr>
      <vt:lpstr>Spies</vt:lpstr>
      <vt:lpstr>Mocks</vt:lpstr>
      <vt:lpstr>Fakes</vt:lpstr>
      <vt:lpstr>Coverage</vt:lpstr>
      <vt:lpstr>Coverage</vt:lpstr>
      <vt:lpstr>Coverage</vt:lpstr>
      <vt:lpstr>Coverage – Measuring Results</vt:lpstr>
      <vt:lpstr>unittest, Mocking, and coverage - Demo</vt:lpstr>
      <vt:lpstr>unittest, Mocking, and coverage - Lab</vt:lpstr>
      <vt:lpstr>Continuous Testing</vt:lpstr>
      <vt:lpstr>“Shift Left” Testing Approach - Redux</vt:lpstr>
      <vt:lpstr>Distributed Version Control and Git</vt:lpstr>
      <vt:lpstr>What is Version Control?</vt:lpstr>
      <vt:lpstr>The Past: Client/Server Version Control</vt:lpstr>
      <vt:lpstr>The Present: Distributed Version Control</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 Branching in Git</vt:lpstr>
      <vt:lpstr>Branching Strategy</vt:lpstr>
      <vt:lpstr>Feature Branches</vt:lpstr>
      <vt:lpstr>Use Pull Requests</vt:lpstr>
      <vt:lpstr>Protect Mainline</vt:lpstr>
      <vt:lpstr>Developing in a Branch</vt:lpstr>
      <vt:lpstr>Developing in a Branch</vt:lpstr>
      <vt:lpstr>Managing Releases</vt:lpstr>
      <vt:lpstr>Knowledge Check</vt:lpstr>
      <vt:lpstr>Knowledge Check</vt:lpstr>
      <vt:lpstr>Knowledge Check</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EIC EDGE – Week 1 Software Development Methodology</dc:title>
  <dc:creator>Erik Gross</dc:creator>
  <cp:lastModifiedBy>Allen Sanders</cp:lastModifiedBy>
  <cp:revision>14</cp:revision>
  <dcterms:modified xsi:type="dcterms:W3CDTF">2022-09-21T23:46:05Z</dcterms:modified>
</cp:coreProperties>
</file>